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6"/>
  </p:notesMasterIdLst>
  <p:sldIdLst>
    <p:sldId id="257" r:id="rId2"/>
    <p:sldId id="276" r:id="rId3"/>
    <p:sldId id="31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0" r:id="rId23"/>
    <p:sldId id="313" r:id="rId24"/>
    <p:sldId id="314" r:id="rId25"/>
    <p:sldId id="315" r:id="rId26"/>
    <p:sldId id="316" r:id="rId27"/>
    <p:sldId id="277" r:id="rId28"/>
    <p:sldId id="278" r:id="rId29"/>
    <p:sldId id="279" r:id="rId30"/>
    <p:sldId id="281" r:id="rId31"/>
    <p:sldId id="282" r:id="rId32"/>
    <p:sldId id="283" r:id="rId33"/>
    <p:sldId id="300" r:id="rId34"/>
    <p:sldId id="285" r:id="rId35"/>
    <p:sldId id="284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4" r:id="rId44"/>
    <p:sldId id="295" r:id="rId45"/>
    <p:sldId id="296" r:id="rId46"/>
    <p:sldId id="298" r:id="rId47"/>
    <p:sldId id="301" r:id="rId48"/>
    <p:sldId id="303" r:id="rId49"/>
    <p:sldId id="348" r:id="rId50"/>
    <p:sldId id="312" r:id="rId51"/>
    <p:sldId id="341" r:id="rId52"/>
    <p:sldId id="347" r:id="rId53"/>
    <p:sldId id="322" r:id="rId54"/>
    <p:sldId id="321" r:id="rId55"/>
    <p:sldId id="302" r:id="rId56"/>
    <p:sldId id="304" r:id="rId57"/>
    <p:sldId id="307" r:id="rId58"/>
    <p:sldId id="308" r:id="rId59"/>
    <p:sldId id="306" r:id="rId60"/>
    <p:sldId id="311" r:id="rId61"/>
    <p:sldId id="309" r:id="rId62"/>
    <p:sldId id="310" r:id="rId63"/>
    <p:sldId id="318" r:id="rId64"/>
    <p:sldId id="320" r:id="rId65"/>
    <p:sldId id="342" r:id="rId66"/>
    <p:sldId id="343" r:id="rId67"/>
    <p:sldId id="377" r:id="rId68"/>
    <p:sldId id="376" r:id="rId69"/>
    <p:sldId id="375" r:id="rId70"/>
    <p:sldId id="352" r:id="rId71"/>
    <p:sldId id="354" r:id="rId72"/>
    <p:sldId id="355" r:id="rId73"/>
    <p:sldId id="356" r:id="rId74"/>
    <p:sldId id="353" r:id="rId75"/>
    <p:sldId id="324" r:id="rId76"/>
    <p:sldId id="325" r:id="rId77"/>
    <p:sldId id="326" r:id="rId78"/>
    <p:sldId id="327" r:id="rId79"/>
    <p:sldId id="329" r:id="rId80"/>
    <p:sldId id="330" r:id="rId81"/>
    <p:sldId id="331" r:id="rId82"/>
    <p:sldId id="332" r:id="rId83"/>
    <p:sldId id="349" r:id="rId84"/>
    <p:sldId id="350" r:id="rId85"/>
    <p:sldId id="323" r:id="rId86"/>
    <p:sldId id="333" r:id="rId87"/>
    <p:sldId id="334" r:id="rId88"/>
    <p:sldId id="335" r:id="rId89"/>
    <p:sldId id="336" r:id="rId90"/>
    <p:sldId id="337" r:id="rId91"/>
    <p:sldId id="338" r:id="rId92"/>
    <p:sldId id="339" r:id="rId93"/>
    <p:sldId id="328" r:id="rId94"/>
    <p:sldId id="340" r:id="rId95"/>
    <p:sldId id="378" r:id="rId96"/>
    <p:sldId id="351" r:id="rId97"/>
    <p:sldId id="372" r:id="rId98"/>
    <p:sldId id="357" r:id="rId99"/>
    <p:sldId id="358" r:id="rId100"/>
    <p:sldId id="359" r:id="rId101"/>
    <p:sldId id="360" r:id="rId102"/>
    <p:sldId id="361" r:id="rId103"/>
    <p:sldId id="362" r:id="rId104"/>
    <p:sldId id="363" r:id="rId105"/>
    <p:sldId id="373" r:id="rId106"/>
    <p:sldId id="364" r:id="rId107"/>
    <p:sldId id="366" r:id="rId108"/>
    <p:sldId id="367" r:id="rId109"/>
    <p:sldId id="368" r:id="rId110"/>
    <p:sldId id="369" r:id="rId111"/>
    <p:sldId id="370" r:id="rId112"/>
    <p:sldId id="371" r:id="rId113"/>
    <p:sldId id="365" r:id="rId114"/>
    <p:sldId id="374" r:id="rId1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0"/>
    <p:restoredTop sz="94613"/>
  </p:normalViewPr>
  <p:slideViewPr>
    <p:cSldViewPr snapToGrid="0" snapToObjects="1" showGuides="1">
      <p:cViewPr>
        <p:scale>
          <a:sx n="94" d="100"/>
          <a:sy n="94" d="100"/>
        </p:scale>
        <p:origin x="1184" y="6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notesMaster" Target="notesMasters/notesMaster1.xml"/><Relationship Id="rId117" Type="http://schemas.openxmlformats.org/officeDocument/2006/relationships/presProps" Target="presProps.xml"/><Relationship Id="rId118" Type="http://schemas.openxmlformats.org/officeDocument/2006/relationships/viewProps" Target="viewProps.xml"/><Relationship Id="rId119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3.tiff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65C1B-055B-4A49-AE97-4C86D4DA142B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623E8-A64B-1942-A2E2-A23FA60B7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 and j;</a:t>
            </a:r>
            <a:r>
              <a:rPr lang="en-US" baseline="0" dirty="0" smtClean="0"/>
              <a:t> top of stack and front of symbols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40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 and g; top two members of the stack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53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f dropped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41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j pushed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23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f head, g popped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56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j head, g popped (note; same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as standard 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79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20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9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6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4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3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85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0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95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79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1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5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3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30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B679D-0E79-3349-9F9F-0060ED997CE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0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30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3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2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1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10-12: Language Models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547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based on slides of Nathan Schneider / Sharon Goldwater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September 27-October 4, 2017</a:t>
            </a:r>
          </a:p>
        </p:txBody>
      </p:sp>
    </p:spTree>
    <p:extLst>
      <p:ext uri="{BB962C8B-B14F-4D97-AF65-F5344CB8AC3E}">
        <p14:creationId xmlns:p14="http://schemas.microsoft.com/office/powerpoint/2010/main" val="8484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LMs for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71" y="19028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LMs can be used to </a:t>
            </a:r>
            <a:r>
              <a:rPr lang="en-US" u="sng" dirty="0" smtClean="0"/>
              <a:t>predict</a:t>
            </a:r>
            <a:r>
              <a:rPr lang="en-US" dirty="0" smtClean="0"/>
              <a:t> what a human will do next, rather than </a:t>
            </a:r>
            <a:r>
              <a:rPr lang="en-US" u="sng" dirty="0" smtClean="0"/>
              <a:t>correct</a:t>
            </a:r>
            <a:r>
              <a:rPr lang="en-US" dirty="0" smtClean="0"/>
              <a:t> a possibly faulty model</a:t>
            </a:r>
          </a:p>
          <a:p>
            <a:r>
              <a:rPr lang="en-US" dirty="0" smtClean="0"/>
              <a:t>Example: predictive text correction/completion on your phone</a:t>
            </a:r>
          </a:p>
          <a:p>
            <a:pPr lvl="1"/>
            <a:r>
              <a:rPr lang="en-US" dirty="0" smtClean="0"/>
              <a:t>Keyboard is tiny, so it's easy to touch a spot slightly off from the letter you intend</a:t>
            </a:r>
          </a:p>
          <a:p>
            <a:pPr lvl="1"/>
            <a:r>
              <a:rPr lang="en-US" dirty="0" smtClean="0"/>
              <a:t>Correct these errors as you go and also provide possible completions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In this case, LM may be defined over sequences of </a:t>
            </a:r>
            <a:r>
              <a:rPr lang="en-US" i="1" dirty="0" smtClean="0"/>
              <a:t>characters</a:t>
            </a:r>
            <a:r>
              <a:rPr lang="en-US" dirty="0" smtClean="0"/>
              <a:t> instead of (or in addition to) sequences of words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65829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i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499039" y="4223657"/>
            <a:ext cx="373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746546" y="4223657"/>
            <a:ext cx="362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011232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208753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389751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85843" y="42236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cient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416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"I")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"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I threw)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 threw"</a:t>
            </a:r>
            <a:r>
              <a:rPr lang="en-US" sz="3200" dirty="0" smtClean="0"/>
              <a:t> )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1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"the"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I threw the) </a:t>
            </a:r>
            <a:endParaRPr lang="en-US" sz="28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8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"ball"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... | I threw the ball) </a:t>
            </a:r>
            <a:endParaRPr lang="en-US" sz="20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ball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STOP | I threw the ball) </a:t>
            </a:r>
            <a:endParaRPr lang="en-US" sz="2000" dirty="0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4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62725" y="192724"/>
            <a:ext cx="255239" cy="1119225"/>
            <a:chOff x="2201634" y="201961"/>
            <a:chExt cx="652402" cy="2125603"/>
          </a:xfrm>
        </p:grpSpPr>
        <p:sp>
          <p:nvSpPr>
            <p:cNvPr id="3" name="Rectangle 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462725" y="1311949"/>
            <a:ext cx="255239" cy="1119225"/>
            <a:chOff x="2201634" y="201961"/>
            <a:chExt cx="652402" cy="2125603"/>
          </a:xfrm>
        </p:grpSpPr>
        <p:sp>
          <p:nvSpPr>
            <p:cNvPr id="8" name="Rectangle 7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460458" y="2431174"/>
            <a:ext cx="255239" cy="1119225"/>
            <a:chOff x="2201634" y="201961"/>
            <a:chExt cx="652402" cy="2125603"/>
          </a:xfrm>
        </p:grpSpPr>
        <p:sp>
          <p:nvSpPr>
            <p:cNvPr id="13" name="Rectangle 1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124362" y="794840"/>
            <a:ext cx="356481" cy="2153442"/>
            <a:chOff x="2117336" y="80424"/>
            <a:chExt cx="641196" cy="3897351"/>
          </a:xfrm>
        </p:grpSpPr>
        <p:sp>
          <p:nvSpPr>
            <p:cNvPr id="18" name="Rectangle 17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V="1">
            <a:off x="555442" y="17550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00078" y="1043215"/>
            <a:ext cx="1079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n-1 </a:t>
            </a:r>
            <a:r>
              <a:rPr lang="en-US" smtClean="0"/>
              <a:t>gram </a:t>
            </a:r>
          </a:p>
          <a:p>
            <a:r>
              <a:rPr lang="en-US" dirty="0" smtClean="0"/>
              <a:t>context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040260" y="822406"/>
            <a:ext cx="329423" cy="2002316"/>
            <a:chOff x="6256779" y="769180"/>
            <a:chExt cx="641196" cy="3897351"/>
          </a:xfrm>
        </p:grpSpPr>
        <p:sp>
          <p:nvSpPr>
            <p:cNvPr id="27" name="Rectangle 26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 flipV="1">
            <a:off x="1754033" y="1837618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2575387" y="1852494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8771" y="1803124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…,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/>
          <p:cNvSpPr txBox="1"/>
          <p:nvPr/>
        </p:nvSpPr>
        <p:spPr>
          <a:xfrm>
            <a:off x="5856369" y="892663"/>
            <a:ext cx="417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Feed-Forward NN LM</a:t>
            </a:r>
            <a:endParaRPr lang="en-US" sz="3600" dirty="0" smtClean="0"/>
          </a:p>
        </p:txBody>
      </p:sp>
      <p:grpSp>
        <p:nvGrpSpPr>
          <p:cNvPr id="41" name="Group 40"/>
          <p:cNvGrpSpPr/>
          <p:nvPr/>
        </p:nvGrpSpPr>
        <p:grpSpPr>
          <a:xfrm>
            <a:off x="1545838" y="5555036"/>
            <a:ext cx="255239" cy="1119225"/>
            <a:chOff x="2201634" y="201961"/>
            <a:chExt cx="652402" cy="2125603"/>
          </a:xfrm>
        </p:grpSpPr>
        <p:sp>
          <p:nvSpPr>
            <p:cNvPr id="42" name="Rectangle 4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527550" y="3988856"/>
            <a:ext cx="323889" cy="1566056"/>
            <a:chOff x="2117336" y="80424"/>
            <a:chExt cx="641196" cy="3897351"/>
          </a:xfrm>
        </p:grpSpPr>
        <p:sp>
          <p:nvSpPr>
            <p:cNvPr id="47" name="Rectangle 4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riangle 52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2397146" y="4121772"/>
            <a:ext cx="356481" cy="2153442"/>
            <a:chOff x="2117336" y="80424"/>
            <a:chExt cx="641196" cy="3897351"/>
          </a:xfrm>
        </p:grpSpPr>
        <p:sp>
          <p:nvSpPr>
            <p:cNvPr id="55" name="Rectangle 54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riangle 57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iangle 60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233618" y="4176183"/>
            <a:ext cx="329423" cy="2002316"/>
            <a:chOff x="6256779" y="769180"/>
            <a:chExt cx="641196" cy="3897351"/>
          </a:xfrm>
        </p:grpSpPr>
        <p:sp>
          <p:nvSpPr>
            <p:cNvPr id="63" name="Rectangle 62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Freeform 69"/>
          <p:cNvSpPr/>
          <p:nvPr/>
        </p:nvSpPr>
        <p:spPr>
          <a:xfrm>
            <a:off x="930216" y="3759200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1987104" y="5251063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2808458" y="5265939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719801" y="6146797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705087" y="5628168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/>
              <p:cNvSpPr txBox="1"/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5883351" y="4804430"/>
            <a:ext cx="3422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Recurrent NN LM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7152604" y="1693228"/>
            <a:ext cx="13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"finite state"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7065818" y="5707170"/>
            <a:ext cx="154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"infinite state"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4" grpId="0"/>
      <p:bldP spid="75" grpId="0"/>
      <p:bldP spid="76" grpId="0"/>
      <p:bldP spid="7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LMs: Even More Competitive!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214255" y="1753754"/>
            <a:ext cx="4438649" cy="3350491"/>
            <a:chOff x="4603750" y="2921000"/>
            <a:chExt cx="3002972" cy="209203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3750" y="2921000"/>
              <a:ext cx="2984500" cy="1016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22222" y="3895437"/>
              <a:ext cx="2984500" cy="111760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3611417" y="5329382"/>
            <a:ext cx="385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Trained on Penn Treebank (~1m words)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36601" y="5698714"/>
            <a:ext cx="674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 more realistic language sizes (~1b words) RNNs take weeks to train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99814" y="6067801"/>
            <a:ext cx="2680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KN models </a:t>
            </a:r>
            <a:r>
              <a:rPr lang="en-US" smtClean="0"/>
              <a:t>take only hours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5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Training: "Unroll" the RNN and propagate on the unrolled graph</a:t>
            </a:r>
          </a:p>
          <a:p>
            <a:r>
              <a:rPr lang="en-US" dirty="0" smtClean="0"/>
              <a:t>Issues: Vanishing and exploding gradients</a:t>
            </a:r>
          </a:p>
          <a:p>
            <a:pPr lvl="1"/>
            <a:r>
              <a:rPr lang="en-US" dirty="0" smtClean="0"/>
              <a:t>Gradients for hidden layer are multiply multiplied; as we calculate the influence of a word's far past, gradients can get very close to 0 or very large; either way no learning is done</a:t>
            </a:r>
          </a:p>
          <a:p>
            <a:pPr lvl="1"/>
            <a:r>
              <a:rPr lang="en-US" dirty="0" smtClean="0"/>
              <a:t>More complicated RNNs (LSTM, GRU) are employed to limit this</a:t>
            </a:r>
          </a:p>
          <a:p>
            <a:pPr lvl="1"/>
            <a:r>
              <a:rPr lang="en-US" dirty="0" smtClean="0"/>
              <a:t>More complex layers, but still elementary differentiable operations that can be </a:t>
            </a:r>
            <a:r>
              <a:rPr lang="en-US" dirty="0" err="1" smtClean="0"/>
              <a:t>backpropagated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82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'Unreasonable Effectiveness of RNNs'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Andrej </a:t>
            </a:r>
            <a:r>
              <a:rPr lang="en-US" dirty="0" err="1" smtClean="0"/>
              <a:t>Karpathy</a:t>
            </a:r>
            <a:r>
              <a:rPr lang="en-US" dirty="0" smtClean="0"/>
              <a:t> built a nice RNN (actually LSTM) setup and trained it on lots of data, one </a:t>
            </a:r>
            <a:r>
              <a:rPr lang="en-US" b="1" dirty="0" smtClean="0"/>
              <a:t>character</a:t>
            </a:r>
            <a:r>
              <a:rPr lang="en-US" dirty="0" smtClean="0"/>
              <a:t> at a time</a:t>
            </a:r>
          </a:p>
          <a:p>
            <a:r>
              <a:rPr lang="en-US" dirty="0" smtClean="0"/>
              <a:t>Then he generated samples from the trained models (choose the next word proportional to the probabilities)</a:t>
            </a:r>
          </a:p>
          <a:p>
            <a:r>
              <a:rPr lang="en-US" dirty="0" smtClean="0"/>
              <a:t>Results were surprisingly good!</a:t>
            </a:r>
          </a:p>
        </p:txBody>
      </p:sp>
    </p:spTree>
    <p:extLst>
      <p:ext uri="{BB962C8B-B14F-4D97-AF65-F5344CB8AC3E}">
        <p14:creationId xmlns:p14="http://schemas.microsoft.com/office/powerpoint/2010/main" val="79368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Shakespeare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35564" y="1397522"/>
            <a:ext cx="818341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PANDARUS: </a:t>
            </a:r>
            <a:endParaRPr lang="en-US" dirty="0" smtClean="0"/>
          </a:p>
          <a:p>
            <a:r>
              <a:rPr lang="en-US" dirty="0" smtClean="0"/>
              <a:t>Alas</a:t>
            </a:r>
            <a:r>
              <a:rPr lang="en-US" dirty="0"/>
              <a:t>, I think he shall be come approached and the day When little </a:t>
            </a:r>
            <a:r>
              <a:rPr lang="en-US" dirty="0" err="1"/>
              <a:t>srain</a:t>
            </a:r>
            <a:r>
              <a:rPr lang="en-US" dirty="0"/>
              <a:t> would be </a:t>
            </a:r>
            <a:r>
              <a:rPr lang="en-US" dirty="0" err="1"/>
              <a:t>attain'd</a:t>
            </a:r>
            <a:r>
              <a:rPr lang="en-US" dirty="0"/>
              <a:t> into being never fed, And who is but a chain and subjects of his death, I should not sleep.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Senator: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are away this miseries, produced upon my soul, Breaking and strongly should be buried, when I perish The earth and thoughts of many states.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DUKE </a:t>
            </a:r>
            <a:r>
              <a:rPr lang="en-US" dirty="0"/>
              <a:t>VINCENTIO: </a:t>
            </a:r>
            <a:endParaRPr lang="en-US" dirty="0" smtClean="0"/>
          </a:p>
          <a:p>
            <a:r>
              <a:rPr lang="en-US" dirty="0" smtClean="0"/>
              <a:t>Well</a:t>
            </a:r>
            <a:r>
              <a:rPr lang="en-US" dirty="0"/>
              <a:t>, your wit is in the care of side and that.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Lord: They would be ruled after this chamber, and my fair </a:t>
            </a:r>
            <a:r>
              <a:rPr lang="en-US" dirty="0" err="1"/>
              <a:t>nues</a:t>
            </a:r>
            <a:r>
              <a:rPr lang="en-US" dirty="0"/>
              <a:t> begun out of the fact, to be conveyed, Whose noble souls I'll have the heart of the wars.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Clown</a:t>
            </a:r>
            <a:r>
              <a:rPr lang="en-US" dirty="0"/>
              <a:t>: Come, sir, I will make did behold your worship.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VIOLA</a:t>
            </a:r>
            <a:r>
              <a:rPr lang="en-US" dirty="0"/>
              <a:t>: I'll drink it.</a:t>
            </a:r>
          </a:p>
        </p:txBody>
      </p:sp>
    </p:spTree>
    <p:extLst>
      <p:ext uri="{BB962C8B-B14F-4D97-AF65-F5344CB8AC3E}">
        <p14:creationId xmlns:p14="http://schemas.microsoft.com/office/powerpoint/2010/main" val="5300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Wikipedia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8508" y="1933231"/>
            <a:ext cx="872836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== ''Declaration of </a:t>
            </a:r>
            <a:r>
              <a:rPr lang="en-US" dirty="0" err="1"/>
              <a:t>Protectance</a:t>
            </a:r>
            <a:r>
              <a:rPr lang="en-US" dirty="0"/>
              <a:t> from Iceland'' ==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</a:t>
            </a:r>
            <a:r>
              <a:rPr lang="en-US" dirty="0"/>
              <a:t>the late 1970s, [[Deep </a:t>
            </a:r>
            <a:r>
              <a:rPr lang="en-US" dirty="0" err="1"/>
              <a:t>Seols</a:t>
            </a:r>
            <a:r>
              <a:rPr lang="en-US" dirty="0"/>
              <a:t>]] and the Australian Federal Navy in order to establish a police duty of a several federal government of the world.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Since </a:t>
            </a:r>
            <a:r>
              <a:rPr lang="en-US" dirty="0"/>
              <a:t>2004 the state regarded as a [[Suffolk Act 1994]], but the [[Army </a:t>
            </a:r>
            <a:r>
              <a:rPr lang="en-US" dirty="0" err="1"/>
              <a:t>personality|Armed</a:t>
            </a:r>
            <a:r>
              <a:rPr lang="en-US" dirty="0"/>
              <a:t> Forces]] appeared in Paris, despots with Nelson concentrated on) was inaugurated as his father. Heraldry put an attempt to get influent territory register. </a:t>
            </a:r>
            <a:r>
              <a:rPr lang="en-US" dirty="0" err="1"/>
              <a:t>Hayling</a:t>
            </a:r>
            <a:r>
              <a:rPr lang="en-US" dirty="0"/>
              <a:t> among their lost operations, a population of Deliberate countries arrived and Harry </a:t>
            </a:r>
            <a:r>
              <a:rPr lang="en-US" dirty="0" err="1"/>
              <a:t>Elser</a:t>
            </a:r>
            <a:r>
              <a:rPr lang="en-US" dirty="0"/>
              <a:t>, established [[The West </a:t>
            </a:r>
            <a:r>
              <a:rPr lang="en-US" dirty="0" err="1"/>
              <a:t>Virasian</a:t>
            </a:r>
            <a:r>
              <a:rPr lang="en-US" dirty="0"/>
              <a:t> Socialist Wars]] for 16 year and modern democratic 30 [[</a:t>
            </a:r>
            <a:r>
              <a:rPr lang="en-US" dirty="0" err="1"/>
              <a:t>Justice|booms</a:t>
            </a:r>
            <a:r>
              <a:rPr lang="en-US" dirty="0"/>
              <a:t>]] elections to the CDC.</a:t>
            </a:r>
          </a:p>
        </p:txBody>
      </p:sp>
    </p:spTree>
    <p:extLst>
      <p:ext uri="{BB962C8B-B14F-4D97-AF65-F5344CB8AC3E}">
        <p14:creationId xmlns:p14="http://schemas.microsoft.com/office/powerpoint/2010/main" val="118383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Noisy Channel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8587" y="3817034"/>
            <a:ext cx="396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140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P(S)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376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P(W|S)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6931733" y="4140199"/>
            <a:ext cx="2999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"corruption" of S</a:t>
            </a:r>
            <a:endParaRPr lang="en-US" sz="3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140" y="3932901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208771" y="4140199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495082" y="4357626"/>
            <a:ext cx="3563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 </a:t>
            </a:r>
            <a:r>
              <a:rPr lang="en-US" sz="3200" dirty="0" err="1" smtClean="0"/>
              <a:t>english</a:t>
            </a:r>
            <a:r>
              <a:rPr lang="en-US" sz="3200" dirty="0" smtClean="0"/>
              <a:t> sentence </a:t>
            </a:r>
            <a:endParaRPr lang="en-US" sz="3200" dirty="0"/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decode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766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LaTeX</a:t>
            </a:r>
            <a:r>
              <a:rPr lang="en-US" dirty="0" smtClean="0"/>
              <a:t> (They had to fix some compile bugs)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536700"/>
            <a:ext cx="64770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42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Unix Source 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27" y="1342368"/>
            <a:ext cx="6086031" cy="536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5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generators people tried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Names of death metal bands/new </a:t>
            </a:r>
            <a:r>
              <a:rPr lang="en-US" dirty="0" err="1" smtClean="0"/>
              <a:t>pokemon</a:t>
            </a:r>
            <a:r>
              <a:rPr lang="en-US" dirty="0" smtClean="0"/>
              <a:t>/Paint (including samples)</a:t>
            </a:r>
          </a:p>
          <a:p>
            <a:r>
              <a:rPr lang="en-US" dirty="0" smtClean="0"/>
              <a:t>Recipes</a:t>
            </a:r>
          </a:p>
          <a:p>
            <a:r>
              <a:rPr lang="en-US" dirty="0" smtClean="0"/>
              <a:t>Bob Dylan lyrics</a:t>
            </a:r>
          </a:p>
          <a:p>
            <a:r>
              <a:rPr lang="en-US" dirty="0" smtClean="0"/>
              <a:t>Obama/Trump tweets</a:t>
            </a:r>
          </a:p>
          <a:p>
            <a:r>
              <a:rPr lang="en-US" dirty="0" smtClean="0"/>
              <a:t>Try it yourself!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karpathy.github.io</a:t>
            </a:r>
            <a:r>
              <a:rPr lang="en-US" dirty="0"/>
              <a:t>/2015/05/21/</a:t>
            </a:r>
            <a:r>
              <a:rPr lang="en-US" dirty="0" err="1"/>
              <a:t>rnn</a:t>
            </a:r>
            <a:r>
              <a:rPr lang="en-US" dirty="0"/>
              <a:t>-effectiveness/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crisbal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-torch-</a:t>
            </a:r>
            <a:r>
              <a:rPr lang="en-US" dirty="0" err="1"/>
              <a:t>rnn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9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LMs use limited prior-word context</a:t>
            </a:r>
          </a:p>
          <a:p>
            <a:r>
              <a:rPr lang="en-US" dirty="0" smtClean="0"/>
              <a:t>Estimated from large corpora of language</a:t>
            </a:r>
          </a:p>
          <a:p>
            <a:r>
              <a:rPr lang="en-US" dirty="0" smtClean="0"/>
              <a:t>Intrinsic evaluation with perplexity</a:t>
            </a:r>
          </a:p>
          <a:p>
            <a:r>
              <a:rPr lang="en-US" dirty="0" smtClean="0"/>
              <a:t>Critical parts of generation-based downstream applications</a:t>
            </a:r>
          </a:p>
          <a:p>
            <a:r>
              <a:rPr lang="en-US" dirty="0" smtClean="0"/>
              <a:t>Historically, trick has been to be good at estimating unseen events, via smoothing, </a:t>
            </a:r>
            <a:r>
              <a:rPr lang="en-US" dirty="0" err="1" smtClean="0"/>
              <a:t>backoff</a:t>
            </a:r>
            <a:endParaRPr lang="en-US" dirty="0" smtClean="0"/>
          </a:p>
          <a:p>
            <a:r>
              <a:rPr lang="en-US" dirty="0" smtClean="0"/>
              <a:t>Neural Feed Forward N-gram language models handle unseen events well</a:t>
            </a:r>
          </a:p>
          <a:p>
            <a:r>
              <a:rPr lang="en-US" dirty="0" smtClean="0"/>
              <a:t>RNNs don't even need to make the n-gram </a:t>
            </a:r>
            <a:r>
              <a:rPr lang="en-US" dirty="0" err="1" smtClean="0"/>
              <a:t>markov</a:t>
            </a:r>
            <a:r>
              <a:rPr lang="en-US" dirty="0" smtClean="0"/>
              <a:t> assumption</a:t>
            </a:r>
          </a:p>
          <a:p>
            <a:r>
              <a:rPr lang="en-US" dirty="0" smtClean="0"/>
              <a:t>Despite their power, neural models train very slowly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6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LogReg</a:t>
            </a:r>
            <a:r>
              <a:rPr lang="en-US" dirty="0" smtClean="0"/>
              <a:t> vs. FF Neural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http://cs231n.github.io/neural-networks-case-study</a:t>
            </a:r>
            <a:r>
              <a:rPr lang="en-US" dirty="0" smtClean="0"/>
              <a:t>/</a:t>
            </a:r>
          </a:p>
          <a:p>
            <a:r>
              <a:rPr lang="en-US" sz="2400" dirty="0"/>
              <a:t>http://</a:t>
            </a:r>
            <a:r>
              <a:rPr lang="en-US" sz="2400" dirty="0" err="1"/>
              <a:t>cs.stanford.edu</a:t>
            </a:r>
            <a:r>
              <a:rPr lang="en-US" sz="2400" dirty="0"/>
              <a:t>/people/</a:t>
            </a:r>
            <a:r>
              <a:rPr lang="en-US" sz="2400" dirty="0" err="1"/>
              <a:t>karpathy</a:t>
            </a:r>
            <a:r>
              <a:rPr lang="en-US" sz="2400" dirty="0"/>
              <a:t>/cs231nfiles/</a:t>
            </a:r>
            <a:r>
              <a:rPr lang="en-US" sz="2400" dirty="0" err="1"/>
              <a:t>minimal_net.ipynb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35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How To Estimate These Probabilities?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to know the probability of word sequence </a:t>
            </a:r>
            <a:r>
              <a:rPr lang="en-US" b="1" dirty="0" smtClean="0"/>
              <a:t>w</a:t>
            </a:r>
            <a:r>
              <a:rPr lang="en-US" dirty="0" smtClean="0"/>
              <a:t> = 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 occurring in English</a:t>
            </a:r>
          </a:p>
          <a:p>
            <a:r>
              <a:rPr lang="en-US" dirty="0" smtClean="0"/>
              <a:t>Assume we have some </a:t>
            </a:r>
            <a:r>
              <a:rPr lang="en-US" u="sng" dirty="0" smtClean="0"/>
              <a:t>training data</a:t>
            </a:r>
            <a:r>
              <a:rPr lang="en-US" dirty="0" smtClean="0"/>
              <a:t>: large corpus of general English text</a:t>
            </a:r>
          </a:p>
          <a:p>
            <a:r>
              <a:rPr lang="en-US" dirty="0" smtClean="0"/>
              <a:t>We use this data to </a:t>
            </a:r>
            <a:r>
              <a:rPr lang="en-US" u="sng" dirty="0" smtClean="0"/>
              <a:t>estimate</a:t>
            </a:r>
            <a:r>
              <a:rPr lang="en-US" dirty="0" smtClean="0"/>
              <a:t> the probability of </a:t>
            </a:r>
            <a:r>
              <a:rPr lang="en-US" b="1" dirty="0" smtClean="0"/>
              <a:t>w</a:t>
            </a:r>
            <a:r>
              <a:rPr lang="en-US" dirty="0" smtClean="0"/>
              <a:t> (even if we never see it in the corpus)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4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of Notation: Random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Random Variable = variable that represents all the possible events in some partition of </a:t>
            </a:r>
            <a:r>
              <a:rPr lang="en-US" dirty="0" err="1" smtClean="0"/>
              <a:t>Ω</a:t>
            </a:r>
            <a:endParaRPr lang="en-US" dirty="0" smtClean="0"/>
          </a:p>
          <a:p>
            <a:r>
              <a:rPr lang="en-US" dirty="0" smtClean="0"/>
              <a:t>So if X is a coin flip I can say P(X=heads) to mean probability the flip comes up heads or just P(X) to mean the probability table for the events (heads, tails)</a:t>
            </a:r>
          </a:p>
          <a:p>
            <a:r>
              <a:rPr lang="en-US" dirty="0" smtClean="0"/>
              <a:t>We can treat Random Variables like events</a:t>
            </a:r>
          </a:p>
          <a:p>
            <a:pPr lvl="1"/>
            <a:r>
              <a:rPr lang="en-US" dirty="0" smtClean="0"/>
              <a:t>Flip coin A. Independently, flip coin B</a:t>
            </a:r>
          </a:p>
          <a:p>
            <a:pPr lvl="1"/>
            <a:r>
              <a:rPr lang="en-US" dirty="0" smtClean="0"/>
              <a:t>P(A=heads | B=tails) = P(A=heads); A=heads and B=tails are independent events</a:t>
            </a:r>
          </a:p>
          <a:p>
            <a:pPr lvl="1"/>
            <a:r>
              <a:rPr lang="en-US" dirty="0" smtClean="0"/>
              <a:t>for all x in {heads, tails}, for all y in {heads, tails}, P(A=x | B=y) = P(A=x); A and B are </a:t>
            </a:r>
            <a:r>
              <a:rPr lang="en-US" u="sng" dirty="0" smtClean="0"/>
              <a:t>independent random variables</a:t>
            </a:r>
          </a:p>
          <a:p>
            <a:r>
              <a:rPr lang="en-US" dirty="0" smtClean="0"/>
              <a:t>We've been using Random Variables all along, actually, but have been a bit sloppy</a:t>
            </a:r>
          </a:p>
          <a:p>
            <a:r>
              <a:rPr lang="en-US" dirty="0"/>
              <a:t>(I probably should have discussed these back in Lecture </a:t>
            </a:r>
            <a:r>
              <a:rPr lang="en-US" dirty="0" smtClean="0"/>
              <a:t>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2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word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w</a:t>
            </a:r>
            <a:r>
              <a:rPr lang="en-US" baseline="-25000" dirty="0" smtClean="0"/>
              <a:t>3</a:t>
            </a:r>
            <a:r>
              <a:rPr lang="en-US" dirty="0" smtClean="0"/>
              <a:t>, w</a:t>
            </a:r>
            <a:r>
              <a:rPr lang="en-US" baseline="-25000" dirty="0" smtClean="0"/>
              <a:t>4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</a:t>
            </a:r>
          </a:p>
          <a:p>
            <a:r>
              <a:rPr lang="en-US" dirty="0" smtClean="0"/>
              <a:t>e.g. P(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P(w</a:t>
            </a:r>
            <a:r>
              <a:rPr lang="en-US" baseline="-25000" dirty="0" smtClean="0"/>
              <a:t>1</a:t>
            </a:r>
            <a:r>
              <a:rPr lang="en-US" dirty="0" smtClean="0"/>
              <a:t>=the, w</a:t>
            </a:r>
            <a:r>
              <a:rPr lang="en-US" baseline="-25000" dirty="0" smtClean="0"/>
              <a:t>2</a:t>
            </a:r>
            <a:r>
              <a:rPr lang="en-US" dirty="0" smtClean="0"/>
              <a:t>=cat, w</a:t>
            </a:r>
            <a:r>
              <a:rPr lang="en-US" baseline="-25000" dirty="0" smtClean="0"/>
              <a:t>3</a:t>
            </a:r>
            <a:r>
              <a:rPr lang="en-US" baseline="30000" dirty="0" smtClean="0"/>
              <a:t>=</a:t>
            </a:r>
            <a:r>
              <a:rPr lang="en-US" dirty="0" smtClean="0"/>
              <a:t> slept, w</a:t>
            </a:r>
            <a:r>
              <a:rPr lang="en-US" baseline="-25000" dirty="0" smtClean="0"/>
              <a:t>4</a:t>
            </a:r>
            <a:r>
              <a:rPr lang="en-US" dirty="0" smtClean="0"/>
              <a:t>=quietly)</a:t>
            </a:r>
          </a:p>
          <a:p>
            <a:r>
              <a:rPr lang="en-US" dirty="0" smtClean="0"/>
              <a:t>We'll often abuse notation when talking about specific events and context is clear, e.g.  P(the cat slept quietly)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8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Recall Maximum Likelihood Estimations (MLE) for our HMM POS tagger</a:t>
            </a:r>
          </a:p>
          <a:p>
            <a:pPr lvl="1"/>
            <a:r>
              <a:rPr lang="en-US" dirty="0" smtClean="0"/>
              <a:t>AKA "Count and divide"</a:t>
            </a:r>
          </a:p>
          <a:p>
            <a:r>
              <a:rPr lang="en-US" dirty="0" smtClean="0"/>
              <a:t>So get a corpus of N sentences</a:t>
            </a:r>
          </a:p>
          <a:p>
            <a:pPr lvl="1"/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C(the cat slept quietly)/N</a:t>
            </a:r>
          </a:p>
          <a:p>
            <a:r>
              <a:rPr lang="en-US" dirty="0" smtClean="0"/>
              <a:t>But consider these sentences:</a:t>
            </a:r>
          </a:p>
          <a:p>
            <a:pPr lvl="1"/>
            <a:r>
              <a:rPr lang="en-US" dirty="0" smtClean="0"/>
              <a:t>the long-winded peripatetic beast munched contentedly on mushrooms</a:t>
            </a:r>
          </a:p>
          <a:p>
            <a:pPr lvl="1"/>
            <a:r>
              <a:rPr lang="en-US" dirty="0" err="1" smtClean="0"/>
              <a:t>parsimonius</a:t>
            </a:r>
            <a:r>
              <a:rPr lang="en-US" dirty="0" smtClean="0"/>
              <a:t> caught the of about for syntax</a:t>
            </a:r>
          </a:p>
          <a:p>
            <a:r>
              <a:rPr lang="en-US" dirty="0" smtClean="0"/>
              <a:t>Neither is in a corpus (I just made them up), so P</a:t>
            </a:r>
            <a:r>
              <a:rPr lang="en-US" baseline="-25000" dirty="0" smtClean="0"/>
              <a:t>MLE</a:t>
            </a:r>
            <a:r>
              <a:rPr lang="en-US" dirty="0" smtClean="0"/>
              <a:t>=0 for both</a:t>
            </a:r>
          </a:p>
          <a:p>
            <a:pPr lvl="1"/>
            <a:r>
              <a:rPr lang="en-US" dirty="0" smtClean="0"/>
              <a:t>But one is meaningful and grammatical and the other isn't!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2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 and MLE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something doesn't occur, MLE thinks it can't occur</a:t>
            </a:r>
          </a:p>
          <a:p>
            <a:r>
              <a:rPr lang="en-US" dirty="0" smtClean="0"/>
              <a:t>No matter how much data you get, you won't have enough observations to model all events well with MLE</a:t>
            </a:r>
          </a:p>
          <a:p>
            <a:r>
              <a:rPr lang="en-US" dirty="0" smtClean="0"/>
              <a:t>We need to make some assumptions so that we can provide a reasonable probability for grammatical sentences, even if we haven't seen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/>
              <a:lstStyle/>
              <a:p>
                <a:r>
                  <a:rPr lang="en-US" dirty="0" smtClean="0"/>
                  <a:t>Recall, P(w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</a:t>
                </a:r>
                <a:r>
                  <a:rPr lang="en-US" dirty="0" err="1" smtClean="0"/>
                  <a:t>w</a:t>
                </a:r>
                <a:r>
                  <a:rPr lang="en-US" baseline="-25000" dirty="0" err="1" smtClean="0"/>
                  <a:t>n</a:t>
                </a:r>
                <a:r>
                  <a:rPr lang="en-US" dirty="0" smtClean="0"/>
                  <a:t>) = P(w</a:t>
                </a:r>
                <a:r>
                  <a:rPr lang="en-US" baseline="-25000" dirty="0" smtClean="0"/>
                  <a:t>n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)P(w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n-2</a:t>
                </a:r>
                <a:r>
                  <a:rPr lang="en-US" dirty="0" smtClean="0"/>
                  <a:t>)...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Still too sparse (nothing changed; same information)</a:t>
                </a:r>
              </a:p>
              <a:p>
                <a:pPr lvl="1"/>
                <a:r>
                  <a:rPr lang="en-US" dirty="0" smtClean="0"/>
                  <a:t>if we want P(I spent three years before the mast) </a:t>
                </a:r>
              </a:p>
              <a:p>
                <a:pPr lvl="1"/>
                <a:r>
                  <a:rPr lang="en-US" dirty="0" smtClean="0"/>
                  <a:t>we still need P(mast | I spent three years before the)</a:t>
                </a:r>
              </a:p>
              <a:p>
                <a:r>
                  <a:rPr lang="en-US" dirty="0" smtClean="0"/>
                  <a:t>Note: could use chain rule any number of ways</a:t>
                </a:r>
              </a:p>
              <a:p>
                <a:pPr lvl="1"/>
                <a:r>
                  <a:rPr lang="en-US" dirty="0" smtClean="0"/>
                  <a:t>P( w</a:t>
                </a:r>
                <a:r>
                  <a:rPr lang="en-US" baseline="-25000" dirty="0" smtClean="0"/>
                  <a:t>4</a:t>
                </a:r>
                <a:r>
                  <a:rPr lang="en-US" dirty="0" smtClean="0"/>
                  <a:t>= years | 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= I, 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= spent, w</a:t>
                </a:r>
                <a:r>
                  <a:rPr lang="en-US" baseline="-25000" dirty="0" smtClean="0"/>
                  <a:t>3</a:t>
                </a:r>
                <a:r>
                  <a:rPr lang="en-US" dirty="0" smtClean="0"/>
                  <a:t>= three,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 before,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 the 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 mast)*...</a:t>
                </a:r>
              </a:p>
              <a:p>
                <a:r>
                  <a:rPr lang="en-US" dirty="0" smtClean="0"/>
                  <a:t>Remember definition of independence; A and B are independent if P(A) = P(A|B)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967" t="-3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45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Make an </a:t>
                </a:r>
                <a:r>
                  <a:rPr lang="en-US" u="sng" dirty="0" smtClean="0"/>
                  <a:t>n-gram</a:t>
                </a:r>
                <a:r>
                  <a:rPr lang="en-US" dirty="0" smtClean="0"/>
                  <a:t> independence assumption: probability of a word only depends on a fixed number of previous words (</a:t>
                </a:r>
                <a:r>
                  <a:rPr lang="en-US" u="sng" dirty="0" smtClean="0"/>
                  <a:t>history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b="1" dirty="0" smtClean="0"/>
                  <a:t>trigram model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 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bigram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unigram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b="1" dirty="0" smtClean="0"/>
                  <a:t> </a:t>
                </a:r>
              </a:p>
              <a:p>
                <a:r>
                  <a:rPr lang="en-US" dirty="0" smtClean="0"/>
                  <a:t>I.e. a trigram model says </a:t>
                </a:r>
              </a:p>
              <a:p>
                <a:pPr lvl="1"/>
                <a:r>
                  <a:rPr lang="en-US" dirty="0" smtClean="0"/>
                  <a:t>P(mast | I spent three years before the)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P(mast | before the)</a:t>
                </a:r>
              </a:p>
              <a:p>
                <a:r>
                  <a:rPr lang="en-US" dirty="0" smtClean="0"/>
                  <a:t>It also assumes all these are equal:</a:t>
                </a:r>
              </a:p>
              <a:p>
                <a:pPr lvl="1"/>
                <a:r>
                  <a:rPr lang="en-US" dirty="0" smtClean="0"/>
                  <a:t>P(mast | I spent three years before the)</a:t>
                </a:r>
              </a:p>
              <a:p>
                <a:pPr lvl="1"/>
                <a:r>
                  <a:rPr lang="en-US" dirty="0" smtClean="0"/>
                  <a:t>P(mast | I went home before the)</a:t>
                </a:r>
              </a:p>
              <a:p>
                <a:pPr lvl="1"/>
                <a:r>
                  <a:rPr lang="en-US" dirty="0" smtClean="0"/>
                  <a:t>P(mast | I saw the sail before the)</a:t>
                </a:r>
                <a:br>
                  <a:rPr lang="en-US" dirty="0" smtClean="0"/>
                </a:br>
                <a:r>
                  <a:rPr lang="en-US" dirty="0" smtClean="0"/>
                  <a:t>because all are estimated as P(mast | before the)</a:t>
                </a:r>
              </a:p>
              <a:p>
                <a:r>
                  <a:rPr lang="en-US" dirty="0" smtClean="0"/>
                  <a:t>Not always a good assumption! But it does reduce the sparse data problem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859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09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Estimating </a:t>
            </a:r>
            <a:r>
              <a:rPr lang="en-US" dirty="0" smtClean="0"/>
              <a:t>Trigram Conditional Probabilities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</a:t>
                </a:r>
                <a:r>
                  <a:rPr lang="en-US" baseline="-25000" dirty="0" smtClean="0"/>
                  <a:t>MLE</a:t>
                </a:r>
                <a:r>
                  <a:rPr lang="en-US" dirty="0" smtClean="0"/>
                  <a:t>(mast | before the) = Count(before</a:t>
                </a:r>
                <a:r>
                  <a:rPr lang="en-US" dirty="0"/>
                  <a:t> </a:t>
                </a:r>
                <a:r>
                  <a:rPr lang="en-US" dirty="0" smtClean="0"/>
                  <a:t> the  mast)/Count(before the)</a:t>
                </a:r>
              </a:p>
              <a:p>
                <a:r>
                  <a:rPr lang="en-US" dirty="0" smtClean="0"/>
                  <a:t>In general, for any trigram, we have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To be clear, the MLE uses all data, not just data for the particular random variables we're estimating.</a:t>
                </a:r>
              </a:p>
              <a:p>
                <a:pPr lvl="1"/>
                <a:r>
                  <a:rPr lang="en-US" dirty="0" smtClean="0"/>
                  <a:t>Count("the sequence </a:t>
                </a:r>
                <a:r>
                  <a:rPr lang="en-US" i="1" dirty="0" smtClean="0"/>
                  <a:t>before the mast</a:t>
                </a:r>
                <a:r>
                  <a:rPr lang="en-US" dirty="0" smtClean="0"/>
                  <a:t>"), not Count("the sequence where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before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the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mast</a:t>
                </a:r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40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CFG rules are in CNF (assume capital letters signify </a:t>
            </a:r>
            <a:r>
              <a:rPr lang="en-US" dirty="0" err="1"/>
              <a:t>nonterminals</a:t>
            </a:r>
            <a:r>
              <a:rPr lang="en-US" dirty="0"/>
              <a:t>, lowercase letters signify terminals</a:t>
            </a:r>
            <a:r>
              <a:rPr lang="en-US" dirty="0" smtClean="0"/>
              <a:t>)?</a:t>
            </a:r>
          </a:p>
          <a:p>
            <a:pPr lvl="1"/>
            <a:r>
              <a:rPr lang="en-US" dirty="0" smtClean="0"/>
              <a:t>S -&gt; NP VP</a:t>
            </a:r>
          </a:p>
          <a:p>
            <a:pPr lvl="1"/>
            <a:r>
              <a:rPr lang="en-US" dirty="0" smtClean="0"/>
              <a:t>NP -&gt; NP PP</a:t>
            </a:r>
          </a:p>
          <a:p>
            <a:pPr lvl="1"/>
            <a:r>
              <a:rPr lang="en-US" dirty="0" smtClean="0"/>
              <a:t>NP -&gt; DT JJ NN</a:t>
            </a:r>
          </a:p>
          <a:p>
            <a:pPr lvl="1"/>
            <a:r>
              <a:rPr lang="en-US" dirty="0" smtClean="0"/>
              <a:t>NP -&gt; the boy</a:t>
            </a:r>
          </a:p>
          <a:p>
            <a:pPr lvl="1"/>
            <a:r>
              <a:rPr lang="en-US" dirty="0" smtClean="0"/>
              <a:t>NP -&gt; PP</a:t>
            </a:r>
          </a:p>
          <a:p>
            <a:pPr lvl="1"/>
            <a:r>
              <a:rPr lang="en-US" dirty="0" smtClean="0"/>
              <a:t>JJ -&gt; red</a:t>
            </a:r>
          </a:p>
          <a:p>
            <a:pPr lvl="1"/>
            <a:r>
              <a:rPr lang="en-US" dirty="0" smtClean="0"/>
              <a:t>NP -&gt; the NP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</a:t>
            </a:r>
            <a:r>
              <a:rPr lang="en-US" i="1" dirty="0" smtClean="0"/>
              <a:t>Moby Dick</a:t>
            </a:r>
            <a:r>
              <a:rPr lang="en-US" dirty="0" smtClean="0"/>
              <a:t>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C(before, the) = 25;  C(before, the, mast) = 4</a:t>
            </a:r>
          </a:p>
          <a:p>
            <a:r>
              <a:rPr lang="en-US" dirty="0" smtClean="0"/>
              <a:t>C(before, the, mast) / C(before, the) = 0.16</a:t>
            </a:r>
          </a:p>
          <a:p>
            <a:r>
              <a:rPr lang="en-US" dirty="0" smtClean="0"/>
              <a:t>mast is the most common word to come after "before the" (wind is second most common)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(mast) = 56/110927 = .0005 and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mast|the</a:t>
            </a:r>
            <a:r>
              <a:rPr lang="en-US" dirty="0" smtClean="0"/>
              <a:t>) = .003</a:t>
            </a:r>
          </a:p>
          <a:p>
            <a:r>
              <a:rPr lang="en-US" dirty="0" smtClean="0"/>
              <a:t>Seeing "before the" vastly increases the probability of seeing "mast"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8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Trigram model summary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estimate P(</a:t>
                </a:r>
                <a:r>
                  <a:rPr lang="en-US" b="1" dirty="0" smtClean="0"/>
                  <a:t>w</a:t>
                </a:r>
                <a:r>
                  <a:rPr lang="en-US" dirty="0" smtClean="0"/>
                  <a:t>), use chain rule and make an independence assumption</a:t>
                </a:r>
                <a:endParaRPr lang="en-US" dirty="0"/>
              </a:p>
              <a:p>
                <a:pPr lvl="1"/>
                <a:r>
                  <a:rPr lang="is-I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0" smtClean="0">
                            <a:latin typeface="Cambria Math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n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3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estimate each trigram </a:t>
                </a:r>
                <a:r>
                  <a:rPr lang="en-US" dirty="0" err="1" smtClean="0"/>
                  <a:t>prob</a:t>
                </a:r>
                <a:r>
                  <a:rPr lang="en-US" dirty="0" smtClean="0"/>
                  <a:t> from data (here, using MLE)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0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490"/>
            <a:ext cx="10515600" cy="1325563"/>
          </a:xfrm>
        </p:spPr>
        <p:txBody>
          <a:bodyPr/>
          <a:lstStyle/>
          <a:p>
            <a:r>
              <a:rPr lang="en-US" dirty="0" smtClean="0"/>
              <a:t>Midterm 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36" y="1741580"/>
            <a:ext cx="6742565" cy="42384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6409" y="4087906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24638" y="5024077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38" y="3860799"/>
            <a:ext cx="4145432" cy="27649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438" y="1264526"/>
            <a:ext cx="47864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you will </a:t>
            </a:r>
          </a:p>
          <a:p>
            <a:r>
              <a:rPr lang="en-US" sz="2800" dirty="0" smtClean="0"/>
              <a:t>NOT BE IN SAL 101</a:t>
            </a:r>
          </a:p>
          <a:p>
            <a:r>
              <a:rPr lang="en-US" sz="2800" dirty="0" smtClean="0"/>
              <a:t>YOU WILL BE </a:t>
            </a:r>
          </a:p>
          <a:p>
            <a:r>
              <a:rPr lang="en-US" sz="2800" dirty="0" smtClean="0"/>
              <a:t>IN MHP (</a:t>
            </a:r>
            <a:r>
              <a:rPr lang="en-US" sz="2800" dirty="0" err="1" smtClean="0"/>
              <a:t>Mudd</a:t>
            </a:r>
            <a:r>
              <a:rPr lang="en-US" sz="2800" dirty="0" smtClean="0"/>
              <a:t>) 101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720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your last</a:t>
            </a:r>
            <a:r>
              <a:rPr lang="en-US" baseline="30000" dirty="0" smtClean="0"/>
              <a:t>*</a:t>
            </a:r>
            <a:r>
              <a:rPr lang="en-US" dirty="0" smtClean="0"/>
              <a:t> name is from Aggarwal to Patel, you are in SAL 101</a:t>
            </a:r>
          </a:p>
          <a:p>
            <a:r>
              <a:rPr lang="en-US" dirty="0" smtClean="0"/>
              <a:t>If it is from </a:t>
            </a:r>
            <a:r>
              <a:rPr lang="en-US" dirty="0" err="1" smtClean="0"/>
              <a:t>Pathapi</a:t>
            </a:r>
            <a:r>
              <a:rPr lang="en-US" dirty="0" smtClean="0"/>
              <a:t> to Zhu, you are in MHP 101</a:t>
            </a:r>
          </a:p>
          <a:p>
            <a:r>
              <a:rPr lang="en-US" dirty="0" smtClean="0"/>
              <a:t>* "</a:t>
            </a:r>
            <a:r>
              <a:rPr lang="en-US" dirty="0"/>
              <a:t>l</a:t>
            </a:r>
            <a:r>
              <a:rPr lang="en-US" dirty="0" smtClean="0"/>
              <a:t>ast" is a very Eurocentric term. I have an alphabetization based on what USC has your surname listed as.</a:t>
            </a:r>
          </a:p>
          <a:p>
            <a:r>
              <a:rPr lang="en-US" dirty="0" smtClean="0"/>
              <a:t>To avoid confusion, please check the course website, which has a very prominent link to a roster with </a:t>
            </a:r>
            <a:r>
              <a:rPr lang="en-US" dirty="0" err="1" smtClean="0"/>
              <a:t>firstname</a:t>
            </a:r>
            <a:r>
              <a:rPr lang="en-US" dirty="0" smtClean="0"/>
              <a:t>, last name, partially masked email address, and assignment</a:t>
            </a:r>
          </a:p>
          <a:p>
            <a:r>
              <a:rPr lang="en-US" dirty="0" smtClean="0"/>
              <a:t>If you are still unsure of where to go, contact us on piazza ASAP</a:t>
            </a:r>
          </a:p>
        </p:txBody>
      </p:sp>
    </p:spTree>
    <p:extLst>
      <p:ext uri="{BB962C8B-B14F-4D97-AF65-F5344CB8AC3E}">
        <p14:creationId xmlns:p14="http://schemas.microsoft.com/office/powerpoint/2010/main" val="154970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Length: 1 hour, 40 minutes (you will need time to set up and hand in exam)</a:t>
            </a:r>
          </a:p>
          <a:p>
            <a:r>
              <a:rPr lang="en-US" dirty="0" smtClean="0"/>
              <a:t>Date: Friday, October 6, 8:00 AM (Please arrive promptly!)</a:t>
            </a:r>
          </a:p>
          <a:p>
            <a:r>
              <a:rPr lang="en-US" dirty="0" smtClean="0"/>
              <a:t>Please Bring:</a:t>
            </a:r>
          </a:p>
          <a:p>
            <a:pPr lvl="1"/>
            <a:r>
              <a:rPr lang="en-US" dirty="0" smtClean="0"/>
              <a:t>Pencils/pens/erasers as needed</a:t>
            </a:r>
          </a:p>
          <a:p>
            <a:pPr lvl="1"/>
            <a:r>
              <a:rPr lang="en-US" dirty="0" smtClean="0"/>
              <a:t>one 8.5x11 inch (or A4) sheet of paper with notes on both sides (optional)</a:t>
            </a:r>
          </a:p>
          <a:p>
            <a:pPr lvl="1"/>
            <a:r>
              <a:rPr lang="en-US" dirty="0" smtClean="0"/>
              <a:t>NO OTHER NOTES</a:t>
            </a:r>
          </a:p>
          <a:p>
            <a:pPr lvl="1"/>
            <a:r>
              <a:rPr lang="en-US" dirty="0" smtClean="0"/>
              <a:t>NO ELECTRONIC RESOURCES</a:t>
            </a:r>
          </a:p>
          <a:p>
            <a:pPr lvl="1"/>
            <a:r>
              <a:rPr lang="en-US" dirty="0" smtClean="0"/>
              <a:t>NO BOOKS </a:t>
            </a:r>
          </a:p>
          <a:p>
            <a:r>
              <a:rPr lang="en-US" dirty="0" smtClean="0"/>
              <a:t>We will provide extra paper for scratch work</a:t>
            </a:r>
          </a:p>
          <a:p>
            <a:r>
              <a:rPr lang="en-US" dirty="0" smtClean="0"/>
              <a:t>Sit only at seats with exams on them. Fill up all available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9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Fair game </a:t>
            </a:r>
          </a:p>
          <a:p>
            <a:pPr lvl="1"/>
            <a:r>
              <a:rPr lang="en-US" dirty="0" smtClean="0"/>
              <a:t>Anything on the slides</a:t>
            </a:r>
          </a:p>
          <a:p>
            <a:pPr lvl="1"/>
            <a:r>
              <a:rPr lang="en-US" dirty="0" smtClean="0"/>
              <a:t>Anything in the required reading</a:t>
            </a:r>
          </a:p>
          <a:p>
            <a:pPr lvl="1"/>
            <a:r>
              <a:rPr lang="en-US" dirty="0" smtClean="0"/>
              <a:t>Anything in the </a:t>
            </a:r>
            <a:r>
              <a:rPr lang="en-US" dirty="0" err="1" smtClean="0"/>
              <a:t>homeworks</a:t>
            </a:r>
            <a:endParaRPr lang="en-US" dirty="0" smtClean="0"/>
          </a:p>
          <a:p>
            <a:r>
              <a:rPr lang="en-US" dirty="0" smtClean="0"/>
              <a:t>But</a:t>
            </a:r>
          </a:p>
          <a:p>
            <a:pPr lvl="1"/>
            <a:r>
              <a:rPr lang="en-US" dirty="0" smtClean="0"/>
              <a:t>We're not trying to trick you</a:t>
            </a:r>
          </a:p>
          <a:p>
            <a:pPr lvl="1"/>
            <a:r>
              <a:rPr lang="en-US" dirty="0" smtClean="0"/>
              <a:t>We're not trying to make this impossible</a:t>
            </a:r>
          </a:p>
          <a:p>
            <a:pPr lvl="1"/>
            <a:r>
              <a:rPr lang="en-US" dirty="0" smtClean="0"/>
              <a:t>If you understand the lectures well, you should be ok</a:t>
            </a:r>
          </a:p>
        </p:txBody>
      </p:sp>
    </p:spTree>
    <p:extLst>
      <p:ext uri="{BB962C8B-B14F-4D97-AF65-F5344CB8AC3E}">
        <p14:creationId xmlns:p14="http://schemas.microsoft.com/office/powerpoint/2010/main" val="181430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Major Topics</a:t>
            </a:r>
          </a:p>
          <a:p>
            <a:pPr lvl="1"/>
            <a:r>
              <a:rPr lang="en-US" dirty="0" smtClean="0"/>
              <a:t>Levels of Linguistic Knowledge (L1)</a:t>
            </a:r>
          </a:p>
          <a:p>
            <a:pPr lvl="1"/>
            <a:r>
              <a:rPr lang="en-US" dirty="0" smtClean="0"/>
              <a:t>Corpora, Regex, Basic text processing (L2)</a:t>
            </a:r>
          </a:p>
          <a:p>
            <a:pPr lvl="1"/>
            <a:r>
              <a:rPr lang="en-US" dirty="0" smtClean="0"/>
              <a:t>Morphology, Finite State Automata and Transducers (L3)</a:t>
            </a:r>
          </a:p>
          <a:p>
            <a:pPr lvl="1"/>
            <a:r>
              <a:rPr lang="en-US" dirty="0" smtClean="0"/>
              <a:t>Probability Theory (L4)</a:t>
            </a:r>
          </a:p>
          <a:p>
            <a:pPr lvl="1"/>
            <a:r>
              <a:rPr lang="en-US" dirty="0" smtClean="0"/>
              <a:t>Naive Bayes, Features, Perceptron, Logistic Regression (L5)</a:t>
            </a:r>
          </a:p>
          <a:p>
            <a:pPr lvl="1"/>
            <a:r>
              <a:rPr lang="en-US" dirty="0" smtClean="0"/>
              <a:t>POS Tagging and HMM tagger, Viterbi Decoding (L6)</a:t>
            </a:r>
          </a:p>
          <a:p>
            <a:pPr lvl="1"/>
            <a:r>
              <a:rPr lang="en-US" dirty="0" smtClean="0"/>
              <a:t>Constituency Syntax Trees, Context-Free Grammars, CKY, CNF, Smoothing, Interpolating, Beam Decoding (L7-8)</a:t>
            </a:r>
          </a:p>
          <a:p>
            <a:pPr lvl="1"/>
            <a:r>
              <a:rPr lang="en-US" dirty="0" smtClean="0"/>
              <a:t>Dependency Syntax Trees, Arc-Standard and Arc-Eager Dependency Parsing (L9-10)</a:t>
            </a:r>
          </a:p>
          <a:p>
            <a:pPr lvl="1"/>
            <a:r>
              <a:rPr lang="en-US" dirty="0" err="1" smtClean="0"/>
              <a:t>Ngram</a:t>
            </a:r>
            <a:r>
              <a:rPr lang="en-US" dirty="0" smtClean="0"/>
              <a:t> Language Models, Smoothing, </a:t>
            </a:r>
            <a:r>
              <a:rPr lang="en-US" dirty="0" err="1" smtClean="0"/>
              <a:t>Backoff</a:t>
            </a:r>
            <a:r>
              <a:rPr lang="en-US" dirty="0" smtClean="0"/>
              <a:t>, Interpolation, alternate language models (L10-11) (Probably no neural; depends on how far we get)</a:t>
            </a:r>
          </a:p>
          <a:p>
            <a:r>
              <a:rPr lang="en-US" dirty="0" smtClean="0"/>
              <a:t>It won't all be on there because there isn't enough time</a:t>
            </a:r>
          </a:p>
          <a:p>
            <a:pPr lvl="1"/>
            <a:r>
              <a:rPr lang="en-US" dirty="0" smtClean="0"/>
              <a:t>But there is plenty of room on the final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86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Trigram model assumes two-word history</a:t>
            </a:r>
          </a:p>
          <a:p>
            <a:r>
              <a:rPr lang="en-US" dirty="0" smtClean="0"/>
              <a:t>But consider these sentences: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What's wrong?</a:t>
            </a:r>
          </a:p>
          <a:p>
            <a:pPr lvl="1"/>
            <a:r>
              <a:rPr lang="en-US" dirty="0" smtClean="0"/>
              <a:t>a sentence shouldn't end with 'yellow'</a:t>
            </a:r>
          </a:p>
          <a:p>
            <a:pPr lvl="1"/>
            <a:r>
              <a:rPr lang="en-US" dirty="0" smtClean="0"/>
              <a:t>a sentence shouldn't begin with 'feeds'</a:t>
            </a:r>
          </a:p>
          <a:p>
            <a:r>
              <a:rPr lang="en-US" dirty="0" smtClean="0"/>
              <a:t>Does the model capture these problems?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694001"/>
              </p:ext>
            </p:extLst>
          </p:nvPr>
        </p:nvGraphicFramePr>
        <p:xfrm>
          <a:off x="5076414" y="2797436"/>
          <a:ext cx="316394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9685"/>
                <a:gridCol w="602428"/>
                <a:gridCol w="663090"/>
                <a:gridCol w="12087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91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 / end of sequence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capture behavior at beginning/end of sequences, we can augment the input:</a:t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dirty="0" smtClean="0"/>
              </a:p>
              <a:p>
                <a:r>
                  <a:rPr lang="en-US" dirty="0" smtClean="0"/>
                  <a:t>That is, assume w</a:t>
                </a:r>
                <a:r>
                  <a:rPr lang="en-US" baseline="-25000" dirty="0" smtClean="0"/>
                  <a:t>-1</a:t>
                </a:r>
                <a:r>
                  <a:rPr lang="en-US" dirty="0" smtClean="0"/>
                  <a:t>=w</a:t>
                </a:r>
                <a:r>
                  <a:rPr lang="en-US" baseline="-25000" dirty="0" smtClean="0"/>
                  <a:t>0</a:t>
                </a:r>
                <a:r>
                  <a:rPr lang="en-US" dirty="0" smtClean="0"/>
                  <a:t>=&lt;s&gt; and w</a:t>
                </a:r>
                <a:r>
                  <a:rPr lang="en-US" baseline="-25000" dirty="0" smtClean="0"/>
                  <a:t>n+1</a:t>
                </a:r>
                <a:r>
                  <a:rPr lang="en-US" dirty="0" smtClean="0"/>
                  <a:t>=&lt;/s&gt; so: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𝒘</m:t>
                        </m:r>
                      </m:e>
                    </m:d>
                    <m:r>
                      <a:rPr lang="en-US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Now P(&lt;/s&gt;|the, yellow) is low, indicating this is not a good sentence</a:t>
                </a:r>
              </a:p>
              <a:p>
                <a:r>
                  <a:rPr lang="en-US" dirty="0" smtClean="0"/>
                  <a:t>P(feeds|&lt;s&gt;, &lt;s&gt;) should also be low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949220"/>
              </p:ext>
            </p:extLst>
          </p:nvPr>
        </p:nvGraphicFramePr>
        <p:xfrm>
          <a:off x="3119719" y="2466578"/>
          <a:ext cx="5378821" cy="116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403"/>
                <a:gridCol w="768403"/>
                <a:gridCol w="768403"/>
                <a:gridCol w="768403"/>
                <a:gridCol w="768403"/>
                <a:gridCol w="837560"/>
                <a:gridCol w="699246"/>
              </a:tblGrid>
              <a:tr h="381114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9602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406494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2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Beginning/end of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Alternatively, we could model all sentences as one (very long) sequence, including punctuation</a:t>
            </a:r>
          </a:p>
          <a:p>
            <a:pPr lvl="1"/>
            <a:r>
              <a:rPr lang="en-US" dirty="0" smtClean="0"/>
              <a:t>two cats live in </a:t>
            </a:r>
            <a:r>
              <a:rPr lang="en-US" dirty="0" err="1" smtClean="0"/>
              <a:t>sam</a:t>
            </a:r>
            <a:r>
              <a:rPr lang="en-US" dirty="0" smtClean="0"/>
              <a:t> 's barn . </a:t>
            </a:r>
            <a:r>
              <a:rPr lang="en-US" dirty="0" err="1" smtClean="0"/>
              <a:t>sam</a:t>
            </a:r>
            <a:r>
              <a:rPr lang="en-US" dirty="0" smtClean="0"/>
              <a:t> feeds the cats daily . yesterday , he saw the yellow cat catch a mouse . [...]</a:t>
            </a:r>
          </a:p>
          <a:p>
            <a:r>
              <a:rPr lang="en-US" dirty="0" smtClean="0"/>
              <a:t>Now, trigram probabilities like P(. | cats daily) and P(, | . yesterday) tell us about behavior at sentence edges</a:t>
            </a:r>
          </a:p>
          <a:p>
            <a:r>
              <a:rPr lang="en-US" dirty="0" smtClean="0"/>
              <a:t>Here, all tokens are lowercased. What are the pros/cons of </a:t>
            </a:r>
            <a:r>
              <a:rPr lang="en-US" u="sng" dirty="0" smtClean="0"/>
              <a:t>not</a:t>
            </a:r>
            <a:r>
              <a:rPr lang="en-US" dirty="0" smtClean="0"/>
              <a:t> doing that?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3947885"/>
            <a:ext cx="10877549" cy="2772229"/>
          </a:xfrm>
        </p:spPr>
        <p:txBody>
          <a:bodyPr numCol="2">
            <a:normAutofit/>
          </a:bodyPr>
          <a:lstStyle/>
          <a:p>
            <a:r>
              <a:rPr lang="en-US" dirty="0" smtClean="0"/>
              <a:t>What is the next step?</a:t>
            </a:r>
          </a:p>
          <a:p>
            <a:pPr lvl="1"/>
            <a:r>
              <a:rPr lang="en-US" dirty="0" smtClean="0"/>
              <a:t>shift</a:t>
            </a:r>
          </a:p>
          <a:p>
            <a:pPr lvl="1"/>
            <a:r>
              <a:rPr lang="en-US" dirty="0" smtClean="0"/>
              <a:t>reduce</a:t>
            </a:r>
          </a:p>
          <a:p>
            <a:pPr lvl="1"/>
            <a:r>
              <a:rPr lang="en-US" dirty="0" err="1" smtClean="0"/>
              <a:t>LArc</a:t>
            </a:r>
            <a:endParaRPr lang="en-US" dirty="0" smtClean="0"/>
          </a:p>
          <a:p>
            <a:pPr lvl="1"/>
            <a:r>
              <a:rPr lang="en-US" dirty="0" err="1" smtClean="0"/>
              <a:t>RArc</a:t>
            </a:r>
            <a:endParaRPr lang="en-US" dirty="0" smtClean="0"/>
          </a:p>
          <a:p>
            <a:pPr lvl="1"/>
            <a:r>
              <a:rPr lang="en-US" dirty="0" err="1" smtClean="0"/>
              <a:t>LArc-det</a:t>
            </a:r>
            <a:endParaRPr lang="en-US" dirty="0" smtClean="0"/>
          </a:p>
          <a:p>
            <a:pPr lvl="1"/>
            <a:r>
              <a:rPr lang="en-US" dirty="0" err="1" smtClean="0"/>
              <a:t>RArc-det</a:t>
            </a:r>
            <a:endParaRPr lang="en-US" dirty="0" smtClean="0"/>
          </a:p>
          <a:p>
            <a:pPr lvl="1"/>
            <a:r>
              <a:rPr lang="en-US" dirty="0" err="1" smtClean="0"/>
              <a:t>RArc-nmod</a:t>
            </a:r>
            <a:endParaRPr lang="en-US" dirty="0" smtClean="0"/>
          </a:p>
          <a:p>
            <a:pPr lvl="1"/>
            <a:r>
              <a:rPr lang="en-US" dirty="0" err="1" smtClean="0"/>
              <a:t>LArc-nmod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42" y="1690688"/>
            <a:ext cx="6185807" cy="21537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671" y="1690688"/>
            <a:ext cx="36068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probabilities are typically very small.</a:t>
            </a:r>
          </a:p>
          <a:p>
            <a:r>
              <a:rPr lang="en-US" dirty="0" smtClean="0"/>
              <a:t>Multiplying lots of small probabilities quickly gets so tiny we can't represent the numbers accurately, even with double precision floating point.</a:t>
            </a:r>
          </a:p>
          <a:p>
            <a:r>
              <a:rPr lang="en-US" dirty="0" smtClean="0"/>
              <a:t>So in practice, we typically use </a:t>
            </a:r>
            <a:r>
              <a:rPr lang="en-US" u="sng" dirty="0" smtClean="0"/>
              <a:t>log probabilities</a:t>
            </a:r>
            <a:r>
              <a:rPr lang="en-US" dirty="0" smtClean="0"/>
              <a:t> (usually base-e)</a:t>
            </a:r>
          </a:p>
          <a:p>
            <a:pPr lvl="1"/>
            <a:r>
              <a:rPr lang="en-US" dirty="0" smtClean="0"/>
              <a:t>Since probabilities range from 0 to 1, log </a:t>
            </a:r>
            <a:r>
              <a:rPr lang="en-US" dirty="0" err="1" smtClean="0"/>
              <a:t>probs</a:t>
            </a:r>
            <a:r>
              <a:rPr lang="en-US" dirty="0" smtClean="0"/>
              <a:t> range from -∞ to 0</a:t>
            </a:r>
          </a:p>
          <a:p>
            <a:pPr lvl="1"/>
            <a:r>
              <a:rPr lang="en-US" dirty="0" smtClean="0"/>
              <a:t>Instead of </a:t>
            </a:r>
            <a:r>
              <a:rPr lang="en-US" u="sng" dirty="0" smtClean="0"/>
              <a:t>multiplying</a:t>
            </a:r>
            <a:r>
              <a:rPr lang="en-US" dirty="0" smtClean="0"/>
              <a:t> probabilities, we </a:t>
            </a:r>
            <a:r>
              <a:rPr lang="en-US" u="sng" dirty="0" smtClean="0"/>
              <a:t>add</a:t>
            </a:r>
            <a:r>
              <a:rPr lang="en-US" dirty="0" smtClean="0"/>
              <a:t> log </a:t>
            </a:r>
            <a:r>
              <a:rPr lang="en-US" dirty="0" err="1" smtClean="0"/>
              <a:t>probs</a:t>
            </a:r>
            <a:endParaRPr lang="en-US" dirty="0" smtClean="0"/>
          </a:p>
          <a:p>
            <a:pPr lvl="1"/>
            <a:r>
              <a:rPr lang="en-US" dirty="0" smtClean="0"/>
              <a:t>Often, negative log </a:t>
            </a:r>
            <a:r>
              <a:rPr lang="en-US" dirty="0" err="1" smtClean="0"/>
              <a:t>probs</a:t>
            </a:r>
            <a:r>
              <a:rPr lang="en-US" dirty="0" smtClean="0"/>
              <a:t> are used instead; these are often called "costs"; lower cost = higher </a:t>
            </a:r>
            <a:r>
              <a:rPr lang="en-US" dirty="0" err="1" smtClean="0"/>
              <a:t>prob</a:t>
            </a:r>
            <a:endParaRPr lang="en-US" dirty="0" smtClean="0"/>
          </a:p>
          <a:p>
            <a:r>
              <a:rPr lang="en-US" dirty="0" smtClean="0"/>
              <a:t>Recall: we saw this with bigram HMM for POS tagging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N-gram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"Probability of a sentence": how likely is it to occur in natural language?</a:t>
            </a:r>
          </a:p>
          <a:p>
            <a:r>
              <a:rPr lang="en-US" dirty="0" smtClean="0"/>
              <a:t>We can never know the true probability, but we may be able to estimate it from corpus data.</a:t>
            </a:r>
          </a:p>
          <a:p>
            <a:r>
              <a:rPr lang="en-US" dirty="0" smtClean="0"/>
              <a:t>N-gram models are one way to do this:</a:t>
            </a:r>
          </a:p>
          <a:p>
            <a:pPr lvl="1"/>
            <a:r>
              <a:rPr lang="en-US" dirty="0" smtClean="0"/>
              <a:t>To alleviate sparse data, assume word </a:t>
            </a:r>
            <a:r>
              <a:rPr lang="en-US" dirty="0" err="1" smtClean="0"/>
              <a:t>probs</a:t>
            </a:r>
            <a:r>
              <a:rPr lang="en-US" dirty="0" smtClean="0"/>
              <a:t> depend only on short history</a:t>
            </a:r>
          </a:p>
          <a:p>
            <a:pPr lvl="1"/>
            <a:r>
              <a:rPr lang="en-US" dirty="0" smtClean="0"/>
              <a:t>Tradeoff: longer histories may capture more, but are also sparser</a:t>
            </a:r>
          </a:p>
          <a:p>
            <a:pPr lvl="1"/>
            <a:r>
              <a:rPr lang="en-US" dirty="0" smtClean="0"/>
              <a:t>So far, we estimated N-gram probabilities using MLE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58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Language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Language Models</a:t>
            </a:r>
            <a:r>
              <a:rPr lang="en-US" dirty="0" smtClean="0"/>
              <a:t> tell us 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): How likely is this sequence of words to occur?</a:t>
            </a:r>
          </a:p>
          <a:p>
            <a:pPr lvl="1"/>
            <a:r>
              <a:rPr lang="en-US" dirty="0" smtClean="0"/>
              <a:t>Roughly: Is this sequence of words a "good" one in my language?</a:t>
            </a:r>
          </a:p>
          <a:p>
            <a:r>
              <a:rPr lang="en-US" dirty="0" smtClean="0"/>
              <a:t>LMs are used as a component in applications such as speech recognition, machine translation, and predictive text completion</a:t>
            </a:r>
          </a:p>
          <a:p>
            <a:r>
              <a:rPr lang="en-US" dirty="0" smtClean="0"/>
              <a:t>To reduce sparse data, N-gram LMs assume words depend only on a fixed-length history, even though we know this isn't true</a:t>
            </a:r>
          </a:p>
          <a:p>
            <a:r>
              <a:rPr lang="en-US" dirty="0" smtClean="0"/>
              <a:t>Next:</a:t>
            </a:r>
          </a:p>
          <a:p>
            <a:pPr lvl="1"/>
            <a:r>
              <a:rPr lang="en-US" dirty="0" smtClean="0"/>
              <a:t>How to evaluate a language model</a:t>
            </a:r>
          </a:p>
          <a:p>
            <a:pPr lvl="1"/>
            <a:r>
              <a:rPr lang="en-US" dirty="0" smtClean="0"/>
              <a:t>Weaknesses of MLE and how to address them (more sparsity)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of These Statements are True?</a:t>
            </a:r>
          </a:p>
          <a:p>
            <a:pPr lvl="1"/>
            <a:r>
              <a:rPr lang="en-US" dirty="0"/>
              <a:t>Naive Bayes is a probabilistic model</a:t>
            </a:r>
          </a:p>
          <a:p>
            <a:pPr lvl="1"/>
            <a:r>
              <a:rPr lang="en-US" dirty="0"/>
              <a:t>Perceptron is a generative model</a:t>
            </a:r>
          </a:p>
          <a:p>
            <a:pPr lvl="1"/>
            <a:r>
              <a:rPr lang="en-US" dirty="0"/>
              <a:t>Logistic regression has a closed-form solution</a:t>
            </a:r>
          </a:p>
          <a:p>
            <a:pPr lvl="1"/>
            <a:r>
              <a:rPr lang="en-US" dirty="0"/>
              <a:t>Logistic regression is a discriminative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6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Evaluation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Extrinsic</a:t>
            </a:r>
            <a:r>
              <a:rPr lang="en-US" dirty="0" smtClean="0"/>
              <a:t>: measure performance on a downstream application</a:t>
            </a:r>
          </a:p>
          <a:p>
            <a:pPr lvl="1"/>
            <a:r>
              <a:rPr lang="en-US" dirty="0" smtClean="0"/>
              <a:t>For LM, plug it into a machine translation/ASR/</a:t>
            </a:r>
            <a:r>
              <a:rPr lang="en-US" dirty="0" err="1" smtClean="0"/>
              <a:t>etc</a:t>
            </a:r>
            <a:r>
              <a:rPr lang="en-US" dirty="0" smtClean="0"/>
              <a:t> system</a:t>
            </a:r>
          </a:p>
          <a:p>
            <a:pPr lvl="1"/>
            <a:r>
              <a:rPr lang="en-US" dirty="0" smtClean="0"/>
              <a:t>The most reliable and useful evaluation: We don't use LMs absent other technology</a:t>
            </a:r>
          </a:p>
          <a:p>
            <a:pPr lvl="1"/>
            <a:r>
              <a:rPr lang="en-US" dirty="0" smtClean="0"/>
              <a:t>But can be time-consuming</a:t>
            </a:r>
          </a:p>
          <a:p>
            <a:pPr lvl="1"/>
            <a:r>
              <a:rPr lang="en-US" dirty="0" smtClean="0"/>
              <a:t>And of course we still need an evaluation measure for the downstream system</a:t>
            </a:r>
          </a:p>
          <a:p>
            <a:r>
              <a:rPr lang="en-US" b="1" dirty="0" smtClean="0"/>
              <a:t>Intrinsic</a:t>
            </a:r>
            <a:r>
              <a:rPr lang="en-US" dirty="0" smtClean="0"/>
              <a:t>:</a:t>
            </a:r>
            <a:r>
              <a:rPr lang="en-US" b="1" dirty="0" smtClean="0"/>
              <a:t> </a:t>
            </a:r>
            <a:r>
              <a:rPr lang="en-US" dirty="0" smtClean="0"/>
              <a:t>design a measure that is inherent to the current task</a:t>
            </a:r>
          </a:p>
          <a:p>
            <a:pPr lvl="1"/>
            <a:r>
              <a:rPr lang="en-US" dirty="0" smtClean="0"/>
              <a:t>much quicker/easier during development cycle</a:t>
            </a:r>
          </a:p>
          <a:p>
            <a:pPr lvl="1"/>
            <a:r>
              <a:rPr lang="en-US" dirty="0" smtClean="0"/>
              <a:t>not always easy to figure out what the right measure is. Ideally, it's one that correlates with extrinsic measures</a:t>
            </a:r>
          </a:p>
        </p:txBody>
      </p:sp>
    </p:spTree>
    <p:extLst>
      <p:ext uri="{BB962C8B-B14F-4D97-AF65-F5344CB8AC3E}">
        <p14:creationId xmlns:p14="http://schemas.microsoft.com/office/powerpoint/2010/main" val="194675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Intrinsically Evaluating a Language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 parsing, tagging, sentiment, etc. it was fairly clear how to evaluate: Hold a set of labeled data out and see how often your model gets it right</a:t>
            </a:r>
          </a:p>
          <a:p>
            <a:r>
              <a:rPr lang="en-US" dirty="0" smtClean="0"/>
              <a:t>For LM, it's not quite so clear</a:t>
            </a:r>
          </a:p>
          <a:p>
            <a:pPr lvl="1"/>
            <a:r>
              <a:rPr lang="en-US" dirty="0" smtClean="0"/>
              <a:t>Given a corpus of sentences and non-sentences, see how often the LM thinks you have a sentence?</a:t>
            </a:r>
          </a:p>
          <a:p>
            <a:pPr lvl="1"/>
            <a:r>
              <a:rPr lang="en-US" dirty="0" smtClean="0"/>
              <a:t>Not a very realistic evaluation of how an LM is used</a:t>
            </a:r>
          </a:p>
          <a:p>
            <a:pPr lvl="1"/>
            <a:r>
              <a:rPr lang="en-US" dirty="0" smtClean="0"/>
              <a:t>Often we are deciding between not-that-grammatical outputs</a:t>
            </a:r>
          </a:p>
          <a:p>
            <a:r>
              <a:rPr lang="en-US" dirty="0" smtClean="0"/>
              <a:t>Ideally we want a regression evaluation</a:t>
            </a:r>
          </a:p>
          <a:p>
            <a:pPr lvl="1"/>
            <a:r>
              <a:rPr lang="en-US" dirty="0" smtClean="0"/>
              <a:t>Given a sentence, how close is the model probability to the true probability</a:t>
            </a:r>
          </a:p>
          <a:p>
            <a:pPr lvl="1"/>
            <a:r>
              <a:rPr lang="en-US" dirty="0" smtClean="0"/>
              <a:t>But we don't know the true probability of a sentence!</a:t>
            </a:r>
          </a:p>
        </p:txBody>
      </p:sp>
    </p:spTree>
    <p:extLst>
      <p:ext uri="{BB962C8B-B14F-4D97-AF65-F5344CB8AC3E}">
        <p14:creationId xmlns:p14="http://schemas.microsoft.com/office/powerpoint/2010/main" val="199273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Idea: Model should give high probability to an unseen corpus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Assume that you have a proper probability model, i.e. for all sentences S in the language L,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𝑆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take a held-out test corpus T consisting of sentences in the language you care about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should be as high as possible; model should think each sentence is a good one</a:t>
                </a:r>
              </a:p>
              <a:p>
                <a:r>
                  <a:rPr lang="en-US" dirty="0" smtClean="0"/>
                  <a:t>Let's be explicit about evaluating each word in each sentence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𝑡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nary>
                          <m:naryPr>
                            <m:chr m:val="∏"/>
                            <m:supHide m:val="on"/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𝑃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Collapse all these words into one big 'sentence' N: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 b="-14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83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Resolving Some Problems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is going to result in underflow. Ok, let's use logs again!</a:t>
                </a:r>
              </a:p>
              <a:p>
                <a:r>
                  <a:rPr lang="en-US" dirty="0" smtClean="0"/>
                  <a:t>Also we tend to like positive sums.</a:t>
                </a:r>
              </a:p>
              <a:p>
                <a:pPr lvl="1"/>
                <a:r>
                  <a:rPr lang="en-US" dirty="0" smtClean="0"/>
                  <a:t>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This can be tough to compare against corpora of different length (or sentences of different length), so normalize by the number of </a:t>
                </a:r>
                <a:r>
                  <a:rPr lang="en-US" u="sng" dirty="0" smtClean="0"/>
                  <a:t>words</a:t>
                </a:r>
                <a:r>
                  <a:rPr lang="en-US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/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log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𝑃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))</m:t>
                            </m:r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cross-entropy</a:t>
                </a:r>
                <a:r>
                  <a:rPr lang="en-US" dirty="0" smtClean="0"/>
                  <a:t> of the data according to the model</a:t>
                </a:r>
              </a:p>
              <a:p>
                <a:r>
                  <a:rPr lang="en-US" dirty="0" smtClean="0"/>
                  <a:t>When comparing models, differences between these numbers tend to be pretty small, so we </a:t>
                </a:r>
                <a:r>
                  <a:rPr lang="en-US" dirty="0" err="1" smtClean="0"/>
                  <a:t>exponentiate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dirty="0"/>
                              <m:t>−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𝑁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log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𝑃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))</m:t>
                                </m:r>
                              </m:e>
                            </m:nary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perplexity</a:t>
                </a:r>
                <a:r>
                  <a:rPr lang="en-US" dirty="0" smtClean="0"/>
                  <a:t> of the data</a:t>
                </a:r>
              </a:p>
              <a:p>
                <a:r>
                  <a:rPr lang="en-US" dirty="0" smtClean="0"/>
                  <a:t>Think of this as "how surprised is the model?"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2801" b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84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Three word sentence with probabilities ¼ , ½, ¼ </a:t>
            </a:r>
          </a:p>
          <a:p>
            <a:pPr lvl="1"/>
            <a:r>
              <a:rPr lang="en-US" dirty="0" smtClean="0"/>
              <a:t>¼ * ½ * ¼ = .03125</a:t>
            </a:r>
          </a:p>
          <a:p>
            <a:pPr lvl="1"/>
            <a:r>
              <a:rPr lang="en-US" dirty="0" smtClean="0"/>
              <a:t>cross-entropy: -(log(1/4) + log(1/2) + log(1/4))/3 = 5/3; 2</a:t>
            </a:r>
            <a:r>
              <a:rPr lang="en-US" baseline="30000" dirty="0" smtClean="0"/>
              <a:t>5/3</a:t>
            </a:r>
            <a:r>
              <a:rPr lang="en-US" dirty="0" smtClean="0"/>
              <a:t> ≈3.17</a:t>
            </a:r>
          </a:p>
          <a:p>
            <a:r>
              <a:rPr lang="en-US" dirty="0" smtClean="0"/>
              <a:t>Six word sentence with probabilities ¼, ½, ¼, ¼, ½, ¼ </a:t>
            </a:r>
          </a:p>
          <a:p>
            <a:pPr lvl="1"/>
            <a:r>
              <a:rPr lang="en-US" dirty="0" smtClean="0"/>
              <a:t>¼ * ½ * ¼ * ¼ * ½ * ¼ = .00097 </a:t>
            </a:r>
          </a:p>
          <a:p>
            <a:pPr lvl="1"/>
            <a:r>
              <a:rPr lang="en-US" dirty="0" smtClean="0"/>
              <a:t>log facts: log</a:t>
            </a:r>
            <a:r>
              <a:rPr lang="en-US" baseline="-25000" dirty="0" smtClean="0"/>
              <a:t>2</a:t>
            </a:r>
            <a:r>
              <a:rPr lang="en-US" dirty="0" smtClean="0"/>
              <a:t>(1/4) = -2; log</a:t>
            </a:r>
            <a:r>
              <a:rPr lang="en-US" baseline="-25000" dirty="0" smtClean="0"/>
              <a:t>2</a:t>
            </a:r>
            <a:r>
              <a:rPr lang="en-US" dirty="0" smtClean="0"/>
              <a:t>(1/2) = -1</a:t>
            </a:r>
          </a:p>
          <a:p>
            <a:pPr lvl="1"/>
            <a:r>
              <a:rPr lang="en-US" dirty="0"/>
              <a:t>cross-entropy: -(log(1/4) + log(1/2) + log(1/4</a:t>
            </a:r>
            <a:r>
              <a:rPr lang="en-US" dirty="0" smtClean="0"/>
              <a:t>) + log(1/4) + log(1/2) + log(1/4))/6 </a:t>
            </a:r>
            <a:r>
              <a:rPr lang="en-US" dirty="0"/>
              <a:t>= </a:t>
            </a:r>
            <a:r>
              <a:rPr lang="en-US" dirty="0" smtClean="0"/>
              <a:t>10/6; 2</a:t>
            </a:r>
            <a:r>
              <a:rPr lang="en-US" baseline="30000" dirty="0" smtClean="0"/>
              <a:t>10/6</a:t>
            </a:r>
            <a:r>
              <a:rPr lang="en-US" dirty="0" smtClean="0"/>
              <a:t> </a:t>
            </a:r>
            <a:r>
              <a:rPr lang="en-US" dirty="0"/>
              <a:t>≈</a:t>
            </a:r>
            <a:r>
              <a:rPr lang="en-US" dirty="0" smtClean="0"/>
              <a:t>3.17</a:t>
            </a:r>
          </a:p>
          <a:p>
            <a:r>
              <a:rPr lang="en-US" dirty="0" smtClean="0"/>
              <a:t>If you </a:t>
            </a:r>
            <a:r>
              <a:rPr lang="en-US" dirty="0" err="1" smtClean="0"/>
              <a:t>overfit</a:t>
            </a:r>
            <a:r>
              <a:rPr lang="en-US" dirty="0" smtClean="0"/>
              <a:t> your training corpus so that P(train) = 1, then Perplexity on train is 0</a:t>
            </a:r>
          </a:p>
          <a:p>
            <a:r>
              <a:rPr lang="en-US" dirty="0" smtClean="0"/>
              <a:t>But Perplexity on test (which doesn't overlap with train) will be infinite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4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Evaluation 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Lower Perplexity is better</a:t>
            </a:r>
          </a:p>
          <a:p>
            <a:r>
              <a:rPr lang="en-US" dirty="0" smtClean="0"/>
              <a:t>Roughly = number of bits needed to communicate information about a word</a:t>
            </a:r>
          </a:p>
          <a:p>
            <a:pPr lvl="1"/>
            <a:r>
              <a:rPr lang="en-US" dirty="0" smtClean="0"/>
              <a:t>The terms 'cross-entropy' and 'perplexity' come out of information theory; it's in the reading if you're interested but we won't dwell on it</a:t>
            </a:r>
          </a:p>
          <a:p>
            <a:r>
              <a:rPr lang="en-US" dirty="0" smtClean="0"/>
              <a:t>In principle you could compare on different test sets</a:t>
            </a:r>
          </a:p>
          <a:p>
            <a:r>
              <a:rPr lang="en-US" dirty="0" smtClean="0"/>
              <a:t>In practice, domains shift. </a:t>
            </a:r>
            <a:r>
              <a:rPr lang="en-US" dirty="0"/>
              <a:t>T</a:t>
            </a:r>
            <a:r>
              <a:rPr lang="en-US" dirty="0" smtClean="0"/>
              <a:t>o know which of two LMs is better, train on common training sets, test on common test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5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turn your homework 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word comes next?</a:t>
            </a:r>
          </a:p>
          <a:p>
            <a:pPr lvl="1"/>
            <a:r>
              <a:rPr lang="en-US" dirty="0" smtClean="0"/>
              <a:t>in</a:t>
            </a:r>
          </a:p>
          <a:p>
            <a:pPr lvl="1"/>
            <a:r>
              <a:rPr lang="en-US" dirty="0" smtClean="0"/>
              <a:t>over</a:t>
            </a:r>
          </a:p>
          <a:p>
            <a:pPr lvl="1"/>
            <a:r>
              <a:rPr lang="en-US" dirty="0" smtClean="0"/>
              <a:t>into</a:t>
            </a:r>
          </a:p>
          <a:p>
            <a:pPr lvl="1"/>
            <a:r>
              <a:rPr lang="en-US" dirty="0" smtClean="0"/>
              <a:t>the</a:t>
            </a:r>
          </a:p>
          <a:p>
            <a:pPr lvl="1"/>
            <a:r>
              <a:rPr lang="en-US" dirty="0" smtClean="0"/>
              <a:t>refrigerator</a:t>
            </a:r>
          </a:p>
          <a:p>
            <a:r>
              <a:rPr lang="en-US" dirty="0" smtClean="0"/>
              <a:t>What are the probabilities of each of these?</a:t>
            </a:r>
          </a:p>
          <a:p>
            <a:r>
              <a:rPr lang="en-US" dirty="0" smtClean="0"/>
              <a:t>And why should we care?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16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data,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we build a trigram model from Moby Dick and evaluate the sentence "I spent three years before the mast"</a:t>
            </a:r>
          </a:p>
          <a:p>
            <a:r>
              <a:rPr lang="en-US" dirty="0" smtClean="0"/>
              <a:t>"I spent three" never occurs in training, so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three|I</a:t>
            </a:r>
            <a:r>
              <a:rPr lang="en-US" dirty="0" smtClean="0"/>
              <a:t> spent) = 0</a:t>
            </a:r>
          </a:p>
          <a:p>
            <a:r>
              <a:rPr lang="en-US" dirty="0" smtClean="0"/>
              <a:t>so cross-entropy is infinite</a:t>
            </a:r>
          </a:p>
          <a:p>
            <a:r>
              <a:rPr lang="en-US" dirty="0" smtClean="0"/>
              <a:t>This is basically right; our model says "I spent three" should never occur so when it does our model is infinitely surprised!</a:t>
            </a:r>
          </a:p>
          <a:p>
            <a:r>
              <a:rPr lang="en-US" dirty="0" smtClean="0"/>
              <a:t>Even with a unigram model we run into words we never saw, so we need better ways to estimate probabilities from sparse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3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Add-1 (Laplace) and Add-α (</a:t>
            </a:r>
            <a:r>
              <a:rPr lang="en-US" dirty="0" err="1" smtClean="0"/>
              <a:t>Lidstone</a:t>
            </a:r>
            <a:r>
              <a:rPr lang="en-US" dirty="0" smtClean="0"/>
              <a:t>) Smoothing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Pretend we saw everything 1 (α) more times than we did before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+1</a:t>
            </a:r>
            <a:r>
              <a:rPr lang="en-US" dirty="0" smtClean="0"/>
              <a:t>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)+1)/(C(w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)+|V|) where |V| is the size of the vocabulary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+α</a:t>
            </a:r>
            <a:r>
              <a:rPr lang="en-US" dirty="0" smtClean="0"/>
              <a:t> 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)+α)/(C(w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)+α|V|)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076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with unknown vocabulary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also add a new 'OOV' token as was done in HMM emission table?</a:t>
            </a:r>
          </a:p>
          <a:p>
            <a:r>
              <a:rPr lang="en-US" dirty="0" smtClean="0"/>
              <a:t>It gets kind of complicated...</a:t>
            </a:r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,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)+α)/(C(w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)+</a:t>
            </a:r>
            <a:r>
              <a:rPr lang="en-US" dirty="0" smtClean="0"/>
              <a:t>α(|V|+1))</a:t>
            </a:r>
            <a:endParaRPr lang="en-US" dirty="0"/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 =OOV|w</a:t>
            </a:r>
            <a:r>
              <a:rPr lang="en-US" baseline="-25000" dirty="0" smtClean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</a:t>
            </a:r>
            <a:r>
              <a:rPr lang="en-US" dirty="0" smtClean="0"/>
              <a:t>α/(α|V|+1)</a:t>
            </a:r>
          </a:p>
          <a:p>
            <a:r>
              <a:rPr lang="en-US" dirty="0" smtClean="0"/>
              <a:t>But then we also have to deal with, e.g., </a:t>
            </a:r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=OOV)</a:t>
            </a:r>
          </a:p>
          <a:p>
            <a:r>
              <a:rPr lang="en-US" dirty="0" smtClean="0"/>
              <a:t>Better solution: replace low-count words in corpus with "OOV"</a:t>
            </a:r>
          </a:p>
          <a:p>
            <a:r>
              <a:rPr lang="en-US" dirty="0" smtClean="0"/>
              <a:t>Intuition: 1-count is basically the same as 0-count 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505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training corpus, suppose we see </a:t>
            </a:r>
            <a:r>
              <a:rPr lang="en-US" i="1" dirty="0" smtClean="0"/>
              <a:t>Scottish beer</a:t>
            </a:r>
            <a:r>
              <a:rPr lang="en-US" dirty="0" smtClean="0"/>
              <a:t> but neither of</a:t>
            </a:r>
          </a:p>
          <a:p>
            <a:pPr lvl="1"/>
            <a:r>
              <a:rPr lang="en-US" i="1" dirty="0" smtClean="0"/>
              <a:t>Scottish beer drinkers</a:t>
            </a:r>
          </a:p>
          <a:p>
            <a:pPr lvl="1"/>
            <a:r>
              <a:rPr lang="en-US" i="1" dirty="0" smtClean="0"/>
              <a:t>Scottish beer eaters</a:t>
            </a:r>
            <a:endParaRPr lang="en-US" dirty="0" smtClean="0"/>
          </a:p>
          <a:p>
            <a:r>
              <a:rPr lang="en-US" dirty="0" smtClean="0"/>
              <a:t>If we build a smoothed trigram model (with any kind of smoothing), which example has higher probability?</a:t>
            </a:r>
          </a:p>
          <a:p>
            <a:pPr lvl="1"/>
            <a:r>
              <a:rPr lang="en-US" dirty="0" smtClean="0"/>
              <a:t>Both the same! Unknown events are treated equally by smoothing!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Previous smoothing methods assign equal probability to unseen events</a:t>
            </a:r>
          </a:p>
          <a:p>
            <a:r>
              <a:rPr lang="en-US" dirty="0" smtClean="0"/>
              <a:t>Better: use information from lower-order N-grams (shorter histories)</a:t>
            </a:r>
          </a:p>
          <a:p>
            <a:pPr lvl="1"/>
            <a:r>
              <a:rPr lang="en-US" dirty="0" smtClean="0"/>
              <a:t>Scottish beer drinkers</a:t>
            </a:r>
          </a:p>
          <a:p>
            <a:pPr lvl="1"/>
            <a:r>
              <a:rPr lang="en-US" dirty="0" smtClean="0"/>
              <a:t>Scottish beer eaters</a:t>
            </a:r>
          </a:p>
          <a:p>
            <a:r>
              <a:rPr lang="en-US" dirty="0" smtClean="0"/>
              <a:t>Two ways: </a:t>
            </a:r>
            <a:r>
              <a:rPr lang="en-US" u="sng" dirty="0" err="1" smtClean="0"/>
              <a:t>backoff</a:t>
            </a:r>
            <a:r>
              <a:rPr lang="en-US" dirty="0" smtClean="0"/>
              <a:t> and </a:t>
            </a:r>
            <a:r>
              <a:rPr lang="en-US" u="sng" dirty="0" smtClean="0"/>
              <a:t>interpolation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7543" y="3178629"/>
            <a:ext cx="1059543" cy="769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5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Idea: Trust the highest order language model that contains your N-gram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BO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(1-</a:t>
            </a:r>
            <a:r>
              <a:rPr lang="en-US" dirty="0"/>
              <a:t> </a:t>
            </a:r>
            <a:r>
              <a:rPr lang="en-US" dirty="0" smtClean="0"/>
              <a:t>α</a:t>
            </a:r>
            <a:r>
              <a:rPr lang="en-US" baseline="-25000" dirty="0" err="1" smtClean="0"/>
              <a:t>xy</a:t>
            </a:r>
            <a:r>
              <a:rPr lang="en-US" dirty="0" smtClean="0"/>
              <a:t>)P(</a:t>
            </a:r>
            <a:r>
              <a:rPr lang="en-US" dirty="0" err="1" smtClean="0"/>
              <a:t>z|x</a:t>
            </a:r>
            <a:r>
              <a:rPr lang="en-US" dirty="0" smtClean="0"/>
              <a:t> y) if count(x y) &gt; 0</a:t>
            </a:r>
            <a:br>
              <a:rPr lang="en-US" dirty="0" smtClean="0"/>
            </a:br>
            <a:r>
              <a:rPr lang="en-US" dirty="0" smtClean="0"/>
              <a:t>       α</a:t>
            </a:r>
            <a:r>
              <a:rPr lang="en-US" baseline="-25000" dirty="0" err="1" smtClean="0"/>
              <a:t>xy</a:t>
            </a:r>
            <a:r>
              <a:rPr lang="en-US" dirty="0" smtClean="0"/>
              <a:t> P</a:t>
            </a:r>
            <a:r>
              <a:rPr lang="en-US" baseline="-25000" dirty="0" smtClean="0"/>
              <a:t>BO</a:t>
            </a:r>
            <a:r>
              <a:rPr lang="en-US" dirty="0" smtClean="0"/>
              <a:t>(z | y) else</a:t>
            </a:r>
          </a:p>
          <a:p>
            <a:r>
              <a:rPr lang="en-US" dirty="0" smtClean="0"/>
              <a:t>where α</a:t>
            </a:r>
            <a:r>
              <a:rPr lang="en-US" baseline="-25000" dirty="0" err="1" smtClean="0"/>
              <a:t>xy</a:t>
            </a:r>
            <a:r>
              <a:rPr lang="en-US" dirty="0" smtClean="0"/>
              <a:t> is an interpolation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Trust different amounts of context differently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3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2</a:t>
            </a:r>
            <a:r>
              <a:rPr lang="en-US" dirty="0" smtClean="0"/>
              <a:t> 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</a:t>
            </a:r>
            <a:endParaRPr lang="en-US" dirty="0"/>
          </a:p>
          <a:p>
            <a:r>
              <a:rPr lang="en-US" dirty="0" smtClean="0"/>
              <a:t>where λ</a:t>
            </a:r>
            <a:r>
              <a:rPr lang="en-US" baseline="-25000" dirty="0" smtClean="0"/>
              <a:t>0</a:t>
            </a:r>
            <a:r>
              <a:rPr lang="en-US" dirty="0" smtClean="0"/>
              <a:t> + λ</a:t>
            </a:r>
            <a:r>
              <a:rPr lang="en-US" baseline="-25000" dirty="0" smtClean="0"/>
              <a:t>1</a:t>
            </a:r>
            <a:r>
              <a:rPr lang="en-US" dirty="0" smtClean="0"/>
              <a:t> + λ</a:t>
            </a:r>
            <a:r>
              <a:rPr lang="en-US" baseline="-25000" dirty="0" smtClean="0"/>
              <a:t>2</a:t>
            </a:r>
            <a:r>
              <a:rPr lang="en-US" dirty="0" smtClean="0"/>
              <a:t> + λ</a:t>
            </a:r>
            <a:r>
              <a:rPr lang="en-US" baseline="-25000" dirty="0" smtClean="0"/>
              <a:t>3</a:t>
            </a:r>
            <a:r>
              <a:rPr lang="en-US" dirty="0" smtClean="0"/>
              <a:t> = 1, all &gt;=0</a:t>
            </a:r>
          </a:p>
          <a:p>
            <a:r>
              <a:rPr lang="en-US" dirty="0" smtClean="0"/>
              <a:t>We did something similar in lexicalized constituency parsing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32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As in </a:t>
            </a:r>
            <a:r>
              <a:rPr lang="en-US" dirty="0" err="1" smtClean="0"/>
              <a:t>backoff</a:t>
            </a:r>
            <a:r>
              <a:rPr lang="en-US" dirty="0" smtClean="0"/>
              <a:t>, particular contexts matter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endParaRPr lang="en-US" dirty="0"/>
          </a:p>
          <a:p>
            <a:r>
              <a:rPr lang="en-US" dirty="0" smtClean="0"/>
              <a:t>where, for each </a:t>
            </a:r>
            <a:r>
              <a:rPr lang="en-US" dirty="0" err="1" smtClean="0"/>
              <a:t>xy</a:t>
            </a:r>
            <a:r>
              <a:rPr lang="en-US" dirty="0" smtClean="0"/>
              <a:t>,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r>
              <a:rPr lang="en-US" dirty="0" smtClean="0"/>
              <a:t> +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= 1, all &gt;=0</a:t>
            </a:r>
          </a:p>
          <a:p>
            <a:r>
              <a:rPr lang="en-US" dirty="0" smtClean="0"/>
              <a:t>Best not to actually have a different set for each unique context; can group by context </a:t>
            </a:r>
            <a:r>
              <a:rPr lang="en-US" u="sng" dirty="0" smtClean="0"/>
              <a:t>count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892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State-of-the-art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is lots and lots of work done on smoothing and lots of variants</a:t>
            </a:r>
          </a:p>
          <a:p>
            <a:r>
              <a:rPr lang="en-US" dirty="0" smtClean="0"/>
              <a:t>See Chen and Goodman (optional reading); it's actually quite comprehensive, though </a:t>
            </a:r>
            <a:r>
              <a:rPr lang="en-US" dirty="0" err="1" smtClean="0"/>
              <a:t>mathy</a:t>
            </a:r>
            <a:endParaRPr lang="en-US" dirty="0" smtClean="0"/>
          </a:p>
          <a:p>
            <a:r>
              <a:rPr lang="en-US" dirty="0" smtClean="0"/>
              <a:t>Best today is </a:t>
            </a:r>
            <a:r>
              <a:rPr lang="en-US" u="sng" dirty="0" smtClean="0"/>
              <a:t>Modified </a:t>
            </a:r>
            <a:r>
              <a:rPr lang="en-US" u="sng" dirty="0" err="1" smtClean="0"/>
              <a:t>Kneser</a:t>
            </a:r>
            <a:r>
              <a:rPr lang="en-US" u="sng" dirty="0" smtClean="0"/>
              <a:t>-Ney</a:t>
            </a:r>
            <a:endParaRPr lang="en-US" dirty="0" smtClean="0"/>
          </a:p>
          <a:p>
            <a:pPr lvl="1"/>
            <a:r>
              <a:rPr lang="en-US" dirty="0" smtClean="0"/>
              <a:t>replace MLE with estimates based on count of unique histories</a:t>
            </a:r>
          </a:p>
          <a:p>
            <a:pPr lvl="1"/>
            <a:r>
              <a:rPr lang="en-US" dirty="0" smtClean="0"/>
              <a:t>4 interpolation lambdas based on </a:t>
            </a:r>
            <a:r>
              <a:rPr lang="en-US" dirty="0" err="1" smtClean="0"/>
              <a:t>ngram</a:t>
            </a:r>
            <a:r>
              <a:rPr lang="en-US" dirty="0" smtClean="0"/>
              <a:t> counts</a:t>
            </a:r>
          </a:p>
          <a:p>
            <a:r>
              <a:rPr lang="en-US" dirty="0" smtClean="0"/>
              <a:t>For very large data, Google's </a:t>
            </a:r>
            <a:r>
              <a:rPr lang="en-US" u="sng" dirty="0" smtClean="0"/>
              <a:t>Stupid </a:t>
            </a:r>
            <a:r>
              <a:rPr lang="en-US" u="sng" dirty="0" err="1" smtClean="0"/>
              <a:t>Backoff</a:t>
            </a:r>
            <a:endParaRPr lang="en-US" dirty="0" smtClean="0"/>
          </a:p>
          <a:p>
            <a:pPr lvl="1"/>
            <a:r>
              <a:rPr lang="en-US" dirty="0" smtClean="0"/>
              <a:t>Really fast to calculate; good for very large data</a:t>
            </a:r>
          </a:p>
          <a:p>
            <a:pPr lvl="1"/>
            <a:r>
              <a:rPr lang="en-US" dirty="0" smtClean="0"/>
              <a:t>Doesn't give proper perplexities!</a:t>
            </a:r>
          </a:p>
          <a:p>
            <a:pPr lvl="1"/>
            <a:r>
              <a:rPr lang="en-US" dirty="0" smtClean="0"/>
              <a:t>Works well in practice</a:t>
            </a:r>
          </a:p>
          <a:p>
            <a:r>
              <a:rPr lang="en-US" dirty="0" smtClean="0"/>
              <a:t>These are available in SRILM (K-N) and </a:t>
            </a:r>
            <a:r>
              <a:rPr lang="en-US" dirty="0" err="1" smtClean="0"/>
              <a:t>KenLM</a:t>
            </a:r>
            <a:r>
              <a:rPr lang="en-US" dirty="0" smtClean="0"/>
              <a:t> (both)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Ngram</a:t>
            </a:r>
            <a:r>
              <a:rPr lang="en-US" dirty="0" smtClean="0"/>
              <a:t>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90" y="2308860"/>
            <a:ext cx="8158830" cy="2649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6431280"/>
            <a:ext cx="1818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kevin</a:t>
            </a:r>
            <a:r>
              <a:rPr lang="en-US" dirty="0" smtClean="0"/>
              <a:t> knight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48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sentence; P(s)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likely is it to occur?</a:t>
            </a:r>
          </a:p>
          <a:p>
            <a:r>
              <a:rPr lang="en-US" dirty="0" smtClean="0"/>
              <a:t>Colloquially, how likely is any speaker of language X to utter s?</a:t>
            </a:r>
          </a:p>
          <a:p>
            <a:pPr lvl="1"/>
            <a:r>
              <a:rPr lang="en-US" dirty="0" smtClean="0"/>
              <a:t>P(the cat slept peacefully) &gt; P(slept the peacefully cat)</a:t>
            </a:r>
          </a:p>
          <a:p>
            <a:pPr lvl="1"/>
            <a:r>
              <a:rPr lang="en-US" dirty="0" smtClean="0"/>
              <a:t>P(she studies </a:t>
            </a:r>
            <a:r>
              <a:rPr lang="en-US" dirty="0" err="1" smtClean="0"/>
              <a:t>morphosyntax</a:t>
            </a:r>
            <a:r>
              <a:rPr lang="en-US" dirty="0" smtClean="0"/>
              <a:t>) &gt; P(she studies more faux syntax)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/>
              <a:t>arc-eager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3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 smtClean="0"/>
              <a:t>arc-standard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7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Maybe we don't always care about the most immediate words</a:t>
            </a:r>
          </a:p>
          <a:p>
            <a:pPr lvl="1"/>
            <a:r>
              <a:rPr lang="en-US" dirty="0" smtClean="0"/>
              <a:t>"Show Sally a good ____"</a:t>
            </a:r>
          </a:p>
          <a:p>
            <a:pPr lvl="1"/>
            <a:r>
              <a:rPr lang="en-US" dirty="0" smtClean="0"/>
              <a:t>"Show Dave a good ____"</a:t>
            </a:r>
          </a:p>
          <a:p>
            <a:r>
              <a:rPr lang="en-US" dirty="0" smtClean="0"/>
              <a:t>P(time | a good) isn't so great</a:t>
            </a:r>
          </a:p>
          <a:p>
            <a:r>
              <a:rPr lang="en-US" dirty="0" smtClean="0"/>
              <a:t>P(time | Sally a good) isn't really either</a:t>
            </a:r>
          </a:p>
          <a:p>
            <a:r>
              <a:rPr lang="en-US" dirty="0" smtClean="0"/>
              <a:t>P(time | Show Sally a good) isn't helpful for Dave (and </a:t>
            </a:r>
            <a:r>
              <a:rPr lang="en-US" dirty="0" err="1" smtClean="0"/>
              <a:t>backoff</a:t>
            </a:r>
            <a:r>
              <a:rPr lang="en-US" dirty="0" smtClean="0"/>
              <a:t>/smoothing doesn't really help)</a:t>
            </a:r>
          </a:p>
          <a:p>
            <a:r>
              <a:rPr lang="en-US" dirty="0" smtClean="0"/>
              <a:t>What if we just skipped: P(time | Show ___ a good)</a:t>
            </a:r>
          </a:p>
          <a:p>
            <a:pPr lvl="1"/>
            <a:r>
              <a:rPr lang="en-US" dirty="0" smtClean="0"/>
              <a:t>But how much to skip?</a:t>
            </a:r>
          </a:p>
          <a:p>
            <a:pPr lvl="1"/>
            <a:r>
              <a:rPr lang="en-US" dirty="0" smtClean="0"/>
              <a:t>We could interpolate different skip models</a:t>
            </a:r>
          </a:p>
          <a:p>
            <a:pPr lvl="1"/>
            <a:r>
              <a:rPr lang="en-US" dirty="0" smtClean="0"/>
              <a:t>(doesn't help that much though)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6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Class-based smoothing</a:t>
            </a:r>
          </a:p>
          <a:p>
            <a:pPr lvl="1"/>
            <a:r>
              <a:rPr lang="en-US" dirty="0" smtClean="0"/>
              <a:t>Train = ....party on Tuesday ...</a:t>
            </a:r>
          </a:p>
          <a:p>
            <a:pPr lvl="1"/>
            <a:r>
              <a:rPr lang="en-US" dirty="0" smtClean="0"/>
              <a:t>Test = ....party on Monday ...</a:t>
            </a:r>
            <a:br>
              <a:rPr lang="en-US" dirty="0" smtClean="0"/>
            </a:br>
            <a:r>
              <a:rPr lang="en-US" dirty="0" smtClean="0"/>
              <a:t>            ....celebration on Tuesday...</a:t>
            </a:r>
          </a:p>
          <a:p>
            <a:r>
              <a:rPr lang="en-US" dirty="0" smtClean="0"/>
              <a:t>Maybe we could predict classes first, and then words...</a:t>
            </a:r>
          </a:p>
          <a:p>
            <a:pPr lvl="1"/>
            <a:r>
              <a:rPr lang="en-US" dirty="0" smtClean="0"/>
              <a:t>Model P(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=Monday | w</a:t>
            </a:r>
            <a:r>
              <a:rPr lang="en-US" baseline="-25000" dirty="0" smtClean="0"/>
              <a:t>i-2</a:t>
            </a:r>
            <a:r>
              <a:rPr lang="en-US" dirty="0" smtClean="0"/>
              <a:t>=party,  w</a:t>
            </a:r>
            <a:r>
              <a:rPr lang="en-US" baseline="-25000" dirty="0" smtClean="0"/>
              <a:t>i-1</a:t>
            </a:r>
            <a:r>
              <a:rPr lang="en-US" dirty="0"/>
              <a:t>=</a:t>
            </a:r>
            <a:r>
              <a:rPr lang="en-US" dirty="0" smtClean="0"/>
              <a:t>on) </a:t>
            </a:r>
          </a:p>
          <a:p>
            <a:pPr lvl="2"/>
            <a:r>
              <a:rPr lang="en-US" dirty="0" smtClean="0"/>
              <a:t>P(</a:t>
            </a:r>
            <a:r>
              <a:rPr lang="en-US" dirty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 </a:t>
            </a:r>
            <a:r>
              <a:rPr lang="en-US" dirty="0"/>
              <a:t>| w</a:t>
            </a:r>
            <a:r>
              <a:rPr lang="en-US" baseline="-25000" dirty="0"/>
              <a:t>i-2</a:t>
            </a:r>
            <a:r>
              <a:rPr lang="en-US" dirty="0"/>
              <a:t>=party,  w</a:t>
            </a:r>
            <a:r>
              <a:rPr lang="en-US" baseline="-25000" dirty="0"/>
              <a:t>i-1</a:t>
            </a:r>
            <a:r>
              <a:rPr lang="en-US" dirty="0"/>
              <a:t>=on) </a:t>
            </a:r>
            <a:r>
              <a:rPr lang="en-US" dirty="0" smtClean="0"/>
              <a:t>* </a:t>
            </a:r>
            <a:r>
              <a:rPr lang="en-US" dirty="0"/>
              <a:t>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w</a:t>
            </a:r>
            <a:r>
              <a:rPr lang="en-US" baseline="-25000" dirty="0"/>
              <a:t>i-2</a:t>
            </a:r>
            <a:r>
              <a:rPr lang="en-US" dirty="0"/>
              <a:t>=party, 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=on, 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pPr lvl="1"/>
            <a:r>
              <a:rPr lang="en-US" dirty="0" smtClean="0"/>
              <a:t>Or even drop the words themselves from the conditional</a:t>
            </a:r>
          </a:p>
          <a:p>
            <a:pPr lvl="2"/>
            <a:r>
              <a:rPr lang="en-US" dirty="0"/>
              <a:t>P(c</a:t>
            </a:r>
            <a:r>
              <a:rPr lang="en-US" baseline="-25000" dirty="0"/>
              <a:t>i</a:t>
            </a:r>
            <a:r>
              <a:rPr lang="en-US" dirty="0"/>
              <a:t>=DAY | </a:t>
            </a:r>
            <a:r>
              <a:rPr lang="en-US" dirty="0" smtClean="0"/>
              <a:t>w</a:t>
            </a:r>
            <a:r>
              <a:rPr lang="en-US" baseline="-25000" dirty="0" smtClean="0"/>
              <a:t>i-2</a:t>
            </a:r>
            <a:r>
              <a:rPr lang="en-US" dirty="0" smtClean="0"/>
              <a:t>=EVENT,  w</a:t>
            </a:r>
            <a:r>
              <a:rPr lang="en-US" baseline="-25000" dirty="0" smtClean="0"/>
              <a:t>i-1</a:t>
            </a:r>
            <a:r>
              <a:rPr lang="en-US" dirty="0" smtClean="0"/>
              <a:t>=PREP) </a:t>
            </a:r>
            <a:r>
              <a:rPr lang="en-US" dirty="0"/>
              <a:t>*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</a:t>
            </a:r>
            <a:r>
              <a:rPr lang="en-US" dirty="0" smtClean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r>
              <a:rPr lang="en-US" dirty="0" smtClean="0"/>
              <a:t>These generally perform worse than trigram on their own but can help when interpolated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600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Language should be syntactically well formed!</a:t>
                </a:r>
              </a:p>
              <a:p>
                <a:pPr lvl="1"/>
                <a:r>
                  <a:rPr lang="en-US" dirty="0" smtClean="0"/>
                  <a:t>Can use law of total probability in reverse:</a:t>
                </a:r>
              </a:p>
              <a:p>
                <a:pPr lvl="1"/>
                <a:r>
                  <a:rPr lang="en-US" dirty="0" smtClean="0"/>
                  <a:t>P(s)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 smtClean="0"/>
                  <a:t> where t is a syntax tree for s</a:t>
                </a:r>
              </a:p>
              <a:p>
                <a:pPr lvl="1"/>
                <a:r>
                  <a:rPr lang="en-US" dirty="0" smtClean="0"/>
                  <a:t>Or, instead of going in n-gram order, why not follow dependency links</a:t>
                </a:r>
              </a:p>
              <a:p>
                <a:pPr lvl="1"/>
                <a:r>
                  <a:rPr lang="en-US" dirty="0" smtClean="0"/>
                  <a:t>P(I like your shoes) = P(</a:t>
                </a:r>
                <a:r>
                  <a:rPr lang="en-US" dirty="0" err="1" smtClean="0"/>
                  <a:t>like|root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I|like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shoes|like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your|shoes</a:t>
                </a:r>
                <a:r>
                  <a:rPr lang="en-US" dirty="0" smtClean="0"/>
                  <a:t>)</a:t>
                </a:r>
              </a:p>
              <a:p>
                <a:r>
                  <a:rPr lang="en-US" dirty="0" smtClean="0"/>
                  <a:t>Difficulties: Requires syntactic analysis which means less data available</a:t>
                </a:r>
              </a:p>
              <a:p>
                <a:r>
                  <a:rPr lang="en-US" dirty="0" smtClean="0"/>
                  <a:t>In practice, these methods, when interpolated with 3grams, helped a bit</a:t>
                </a:r>
              </a:p>
              <a:p>
                <a:r>
                  <a:rPr lang="en-US" dirty="0" smtClean="0"/>
                  <a:t>once we got beyond 1b words of data, not helpful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22" b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41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Hidden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there are different types of sentences!</a:t>
            </a:r>
          </a:p>
          <a:p>
            <a:pPr lvl="1"/>
            <a:r>
              <a:rPr lang="en-US" dirty="0" smtClean="0"/>
              <a:t>Introductory</a:t>
            </a:r>
          </a:p>
          <a:p>
            <a:pPr lvl="1"/>
            <a:r>
              <a:rPr lang="en-US" dirty="0" smtClean="0"/>
              <a:t>Asides</a:t>
            </a:r>
          </a:p>
          <a:p>
            <a:pPr lvl="1"/>
            <a:r>
              <a:rPr lang="en-US" dirty="0" smtClean="0"/>
              <a:t>Technical</a:t>
            </a:r>
          </a:p>
          <a:p>
            <a:r>
              <a:rPr lang="en-US" dirty="0" smtClean="0"/>
              <a:t>And each one behaves differently!</a:t>
            </a:r>
          </a:p>
          <a:p>
            <a:r>
              <a:rPr lang="en-US" dirty="0" smtClean="0"/>
              <a:t>If you knew the type of the sentences you could evaluate it with a separate LM estimated off of just that type of sentence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0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Feature-Based LM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Let's return to perceptron/</a:t>
            </a:r>
            <a:r>
              <a:rPr lang="en-US" dirty="0" err="1" smtClean="0"/>
              <a:t>maxent</a:t>
            </a:r>
            <a:endParaRPr lang="en-US" dirty="0" smtClean="0"/>
          </a:p>
          <a:p>
            <a:r>
              <a:rPr lang="en-US" dirty="0" smtClean="0"/>
              <a:t>Previously we predicted sentiment, word sense, author given an input text</a:t>
            </a:r>
          </a:p>
          <a:p>
            <a:r>
              <a:rPr lang="en-US" dirty="0" smtClean="0"/>
              <a:t>Up to now we've been talking about predicting </a:t>
            </a:r>
            <a:r>
              <a:rPr lang="en-US" dirty="0"/>
              <a:t>x</a:t>
            </a:r>
            <a:r>
              <a:rPr lang="en-US" baseline="-25000" dirty="0" smtClean="0"/>
              <a:t>i</a:t>
            </a:r>
            <a:r>
              <a:rPr lang="en-US" dirty="0" smtClean="0"/>
              <a:t> given x</a:t>
            </a:r>
            <a:r>
              <a:rPr lang="en-US" baseline="-25000" dirty="0" smtClean="0"/>
              <a:t>i-1</a:t>
            </a:r>
            <a:r>
              <a:rPr lang="en-US" dirty="0" smtClean="0"/>
              <a:t>, x</a:t>
            </a:r>
            <a:r>
              <a:rPr lang="en-US" baseline="-25000" dirty="0" smtClean="0"/>
              <a:t>i-2</a:t>
            </a:r>
            <a:endParaRPr lang="en-US" dirty="0" smtClean="0"/>
          </a:p>
          <a:p>
            <a:r>
              <a:rPr lang="en-US" dirty="0" smtClean="0"/>
              <a:t>Can we model this as a discriminative feature-based model?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1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50554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/>
                <a:gridCol w="622852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Kind of like a trigram model!</a:t>
            </a:r>
          </a:p>
          <a:p>
            <a:r>
              <a:rPr lang="en-US" dirty="0" smtClean="0"/>
              <a:t>Note, separate weight for each output type again (too many to evaluate each)</a:t>
            </a:r>
          </a:p>
          <a:p>
            <a:r>
              <a:rPr lang="en-US" dirty="0" smtClean="0"/>
              <a:t>Bias term: a priori preference for that word (unigram </a:t>
            </a:r>
            <a:r>
              <a:rPr lang="en-US" dirty="0" err="1" smtClean="0"/>
              <a:t>prob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10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274455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/>
                <a:gridCol w="603290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</a:t>
                      </a:r>
                      <a:r>
                        <a:rPr lang="en-US" sz="1400" baseline="-25000" dirty="0" smtClean="0"/>
                        <a:t>i-2</a:t>
                      </a:r>
                      <a:r>
                        <a:rPr lang="en-US" sz="1400" baseline="0" dirty="0" smtClean="0"/>
                        <a:t>=apple ^ X</a:t>
                      </a:r>
                      <a:r>
                        <a:rPr lang="en-US" sz="1400" baseline="-25000" dirty="0" smtClean="0"/>
                        <a:t>i-1</a:t>
                      </a:r>
                      <a:r>
                        <a:rPr lang="en-US" sz="1400" baseline="0" dirty="0" smtClean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As before, we can add arbitrary features</a:t>
            </a:r>
          </a:p>
          <a:p>
            <a:pPr lvl="1"/>
            <a:r>
              <a:rPr lang="en-US" dirty="0" smtClean="0"/>
              <a:t>POS tags</a:t>
            </a:r>
          </a:p>
          <a:p>
            <a:pPr lvl="1"/>
            <a:r>
              <a:rPr lang="en-US" dirty="0" smtClean="0"/>
              <a:t>word length</a:t>
            </a:r>
          </a:p>
          <a:p>
            <a:pPr lvl="1"/>
            <a:r>
              <a:rPr lang="en-US" dirty="0" smtClean="0"/>
              <a:t>initial letter</a:t>
            </a:r>
          </a:p>
          <a:p>
            <a:r>
              <a:rPr lang="en-US" dirty="0" smtClean="0"/>
              <a:t>What about conjuncts of features (true trigram)?</a:t>
            </a:r>
          </a:p>
          <a:p>
            <a:pPr lvl="1"/>
            <a:r>
              <a:rPr lang="en-US" dirty="0" smtClean="0"/>
              <a:t>Yes, but this will get very lengthy</a:t>
            </a:r>
          </a:p>
          <a:p>
            <a:pPr lvl="1"/>
            <a:r>
              <a:rPr lang="en-US" dirty="0" smtClean="0"/>
              <a:t>Shouldn't the individual units be enough?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96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 can only separate linearly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64" y="1444171"/>
            <a:ext cx="4457700" cy="452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1504" y="5965371"/>
            <a:ext cx="2188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Good Case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993" y="1358900"/>
            <a:ext cx="4229100" cy="414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38419" y="5965371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Bad </a:t>
            </a:r>
            <a:r>
              <a:rPr lang="en-US" sz="3600" dirty="0" smtClean="0"/>
              <a:t>Case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065486" y="5042041"/>
            <a:ext cx="50556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Need to add a dimension</a:t>
            </a:r>
          </a:p>
          <a:p>
            <a:r>
              <a:rPr lang="en-US" sz="2400" dirty="0" smtClean="0"/>
              <a:t>with the conjunction of these features!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88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Models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It's very difficult to know the true P(s) for an arbitrary sequence of words</a:t>
            </a:r>
          </a:p>
          <a:p>
            <a:r>
              <a:rPr lang="en-US" dirty="0" smtClean="0"/>
              <a:t>But we can define a </a:t>
            </a:r>
            <a:r>
              <a:rPr lang="en-US" u="sng" dirty="0" smtClean="0"/>
              <a:t>language model</a:t>
            </a:r>
            <a:r>
              <a:rPr lang="en-US" dirty="0" smtClean="0"/>
              <a:t> that will give us good approximations</a:t>
            </a:r>
          </a:p>
          <a:p>
            <a:r>
              <a:rPr lang="en-US" dirty="0" smtClean="0"/>
              <a:t>Language models (LMs) are very useful whenever we are </a:t>
            </a:r>
            <a:r>
              <a:rPr lang="en-US" u="sng" dirty="0" smtClean="0"/>
              <a:t>generating</a:t>
            </a:r>
            <a:r>
              <a:rPr lang="en-US" dirty="0" smtClean="0"/>
              <a:t> output</a:t>
            </a:r>
          </a:p>
          <a:p>
            <a:pPr lvl="1"/>
            <a:r>
              <a:rPr lang="en-US" dirty="0" smtClean="0"/>
              <a:t>Machine Translation</a:t>
            </a:r>
          </a:p>
          <a:p>
            <a:pPr lvl="1"/>
            <a:r>
              <a:rPr lang="en-US" dirty="0" smtClean="0"/>
              <a:t>Spelling Correction</a:t>
            </a:r>
          </a:p>
          <a:p>
            <a:pPr lvl="1"/>
            <a:r>
              <a:rPr lang="en-US" dirty="0" smtClean="0"/>
              <a:t>Summarization</a:t>
            </a:r>
          </a:p>
          <a:p>
            <a:pPr lvl="1"/>
            <a:r>
              <a:rPr lang="en-US" dirty="0" smtClean="0"/>
              <a:t>Speech Recognition</a:t>
            </a:r>
          </a:p>
          <a:p>
            <a:r>
              <a:rPr lang="en-US" dirty="0" smtClean="0"/>
              <a:t>There are some very good, easy-to-use toolkits for building and using LMs</a:t>
            </a:r>
          </a:p>
          <a:p>
            <a:pPr lvl="1"/>
            <a:r>
              <a:rPr lang="en-US" dirty="0" smtClean="0"/>
              <a:t>SRILM: around since the 90s. not advised with &gt;300m tokens</a:t>
            </a:r>
          </a:p>
          <a:p>
            <a:pPr lvl="1"/>
            <a:r>
              <a:rPr lang="en-US" dirty="0" err="1" smtClean="0"/>
              <a:t>KenLM</a:t>
            </a:r>
            <a:r>
              <a:rPr lang="en-US" dirty="0" smtClean="0"/>
              <a:t>: preferred choice; great scalability in memory and time with even billions of tokens</a:t>
            </a:r>
          </a:p>
          <a:p>
            <a:pPr lvl="1"/>
            <a:r>
              <a:rPr lang="en-US" dirty="0" smtClean="0"/>
              <a:t>NLTK has some LM training/using support (ok for prototyping)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84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May Seem Like A Weird Aside!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347200" cy="2769733"/>
          </a:xfrm>
        </p:spPr>
        <p:txBody>
          <a:bodyPr>
            <a:normAutofit/>
          </a:bodyPr>
          <a:lstStyle/>
          <a:p>
            <a:r>
              <a:rPr lang="en-US" dirty="0" smtClean="0"/>
              <a:t>Don't worry, here's the road map:</a:t>
            </a:r>
          </a:p>
          <a:p>
            <a:r>
              <a:rPr lang="en-US" dirty="0" smtClean="0"/>
              <a:t>N-gram language models -&gt;</a:t>
            </a:r>
          </a:p>
          <a:p>
            <a:r>
              <a:rPr lang="en-US" dirty="0" smtClean="0"/>
              <a:t>Considering other properties -&gt;</a:t>
            </a:r>
          </a:p>
          <a:p>
            <a:r>
              <a:rPr lang="en-US" dirty="0" smtClean="0"/>
              <a:t>Arbitrary feature language models -&gt;</a:t>
            </a:r>
          </a:p>
          <a:p>
            <a:r>
              <a:rPr lang="en-US" dirty="0" smtClean="0"/>
              <a:t>Handling conjuncts of features -&gt;</a:t>
            </a:r>
          </a:p>
          <a:p>
            <a:r>
              <a:rPr lang="en-US" dirty="0" smtClean="0"/>
              <a:t>Stacks of nonlinear perceptron = neural network language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XOR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02943" cy="4351338"/>
          </a:xfrm>
        </p:spPr>
        <p:txBody>
          <a:bodyPr/>
          <a:lstStyle/>
          <a:p>
            <a:r>
              <a:rPr lang="en-US" dirty="0" smtClean="0"/>
              <a:t>Let our features be two dimensional input and the class label one-dimensional output</a:t>
            </a:r>
          </a:p>
          <a:p>
            <a:r>
              <a:rPr lang="en-US" dirty="0" smtClean="0"/>
              <a:t>Can we find W (2x1) and b (2x1) such that the function y = </a:t>
            </a:r>
            <a:r>
              <a:rPr lang="en-US" dirty="0" err="1" smtClean="0"/>
              <a:t>Wx</a:t>
            </a:r>
            <a:r>
              <a:rPr lang="en-US" dirty="0" smtClean="0"/>
              <a:t> + b solves the problem for this data?</a:t>
            </a:r>
          </a:p>
          <a:p>
            <a:r>
              <a:rPr lang="en-US" dirty="0" smtClean="0"/>
              <a:t>No</a:t>
            </a:r>
          </a:p>
          <a:p>
            <a:r>
              <a:rPr lang="en-US" dirty="0" smtClean="0"/>
              <a:t>But we can use a </a:t>
            </a:r>
            <a:r>
              <a:rPr lang="en-US" u="sng" dirty="0" smtClean="0"/>
              <a:t>nonlinear</a:t>
            </a:r>
            <a:r>
              <a:rPr lang="en-US" dirty="0" smtClean="0"/>
              <a:t> function and map this data into a new, separable feature space!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296123"/>
              </p:ext>
            </p:extLst>
          </p:nvPr>
        </p:nvGraphicFramePr>
        <p:xfrm>
          <a:off x="6894287" y="2380947"/>
          <a:ext cx="4064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15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into a new space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119718" y="169068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68160" y="459704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22485" y="284373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space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00043" y="3948747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57637"/>
              </p:ext>
            </p:extLst>
          </p:nvPr>
        </p:nvGraphicFramePr>
        <p:xfrm>
          <a:off x="3150865" y="2490831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54562"/>
              </p:ext>
            </p:extLst>
          </p:nvPr>
        </p:nvGraphicFramePr>
        <p:xfrm>
          <a:off x="3009325" y="5188080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71298" y="3579415"/>
            <a:ext cx="1351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x-space data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7642"/>
              </p:ext>
            </p:extLst>
          </p:nvPr>
        </p:nvGraphicFramePr>
        <p:xfrm>
          <a:off x="303436" y="4206916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675611" y="3579415"/>
            <a:ext cx="284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function:1 if &gt; 0, else -1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19" y="3950746"/>
            <a:ext cx="1892300" cy="9144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flipH="1">
            <a:off x="5015752" y="205704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step(1+1-1) = 1 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 flipH="1">
            <a:off x="5015752" y="142145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step(x1*h</a:t>
            </a:r>
            <a:r>
              <a:rPr lang="en-US" sz="2400" baseline="-25000" dirty="0" smtClean="0"/>
              <a:t>x1</a:t>
            </a:r>
            <a:r>
              <a:rPr lang="en-US" sz="2400" dirty="0" smtClean="0"/>
              <a:t>+x2*h</a:t>
            </a:r>
            <a:r>
              <a:rPr lang="en-US" sz="2400" baseline="-25000" dirty="0" smtClean="0"/>
              <a:t>x2</a:t>
            </a:r>
            <a:r>
              <a:rPr lang="en-US" sz="2400" dirty="0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flipH="1">
            <a:off x="5015752" y="245038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5015752" y="273211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step(-1-1-1) = -1 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 flipH="1">
            <a:off x="5015752" y="301402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 flipH="1">
            <a:off x="4942368" y="4934864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step(-1-1-1) = -1 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 flipH="1">
            <a:off x="4942368" y="524447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4942368" y="556862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step(1+1-1) = 1 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 flipH="1">
            <a:off x="4942368" y="593520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291" y="709868"/>
            <a:ext cx="2393404" cy="22275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1960" y="4500046"/>
            <a:ext cx="2393404" cy="2227525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0497120" y="488848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679923" y="2048439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44657" y="581251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515927" y="2131362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284023" y="586405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535159" y="438825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38200" y="4597046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799070" y="5094723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799070" y="5552054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799070" y="5982530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2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4" grpId="0"/>
      <p:bldP spid="17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('hidden') space to output space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332143"/>
              </p:ext>
            </p:extLst>
          </p:nvPr>
        </p:nvGraphicFramePr>
        <p:xfrm>
          <a:off x="247255" y="4030540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71298" y="3579415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dirty="0" smtClean="0"/>
              <a:t>-space 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9798" y="300942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4606"/>
              </p:ext>
            </p:extLst>
          </p:nvPr>
        </p:nvGraphicFramePr>
        <p:xfrm>
          <a:off x="4033993" y="3400107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flipH="1">
            <a:off x="3420449" y="4865489"/>
            <a:ext cx="291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step(h1*o</a:t>
            </a:r>
            <a:r>
              <a:rPr lang="en-US" baseline="-25000" smtClean="0"/>
              <a:t>h1</a:t>
            </a:r>
            <a:r>
              <a:rPr lang="en-US" smtClean="0"/>
              <a:t>+h2*o</a:t>
            </a:r>
            <a:r>
              <a:rPr lang="en-US" baseline="-25000"/>
              <a:t>h</a:t>
            </a:r>
            <a:r>
              <a:rPr lang="en-US" baseline="-25000" smtClean="0"/>
              <a:t>2</a:t>
            </a:r>
            <a:r>
              <a:rPr lang="en-US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6096000" y="456758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step(1-1+1) = 1 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 flipH="1">
            <a:off x="6096000" y="487719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6096000" y="520134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step(-1+1+1) = 1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6069847" y="5577559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380" y="3702744"/>
            <a:ext cx="2523420" cy="77451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790201" y="2886951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743089" y="2572036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918931" y="242528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918931" y="2976410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16540" y="134921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15" y="1582756"/>
            <a:ext cx="2393404" cy="22275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035178" y="294676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86314" y="147096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375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4" grpId="0"/>
      <p:bldP spid="15" grpId="0"/>
      <p:bldP spid="16" grpId="0"/>
      <p:bldP spid="1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way of looking at these matrices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29" y="1488621"/>
            <a:ext cx="4368800" cy="4635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6416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raw inputs go here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8200" y="45212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inputs go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42340" y="3437039"/>
            <a:ext cx="2523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 values come here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70424" y="519183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373260"/>
              </p:ext>
            </p:extLst>
          </p:nvPr>
        </p:nvGraphicFramePr>
        <p:xfrm>
          <a:off x="1565130" y="3200956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217515"/>
              </p:ext>
            </p:extLst>
          </p:nvPr>
        </p:nvGraphicFramePr>
        <p:xfrm>
          <a:off x="2185718" y="5677808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54542" y="35925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78143" y="4422193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04225"/>
              </p:ext>
            </p:extLst>
          </p:nvPr>
        </p:nvGraphicFramePr>
        <p:xfrm>
          <a:off x="6695782" y="4925249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3381012" y="4134428"/>
            <a:ext cx="997024" cy="1790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318014" y="4724131"/>
            <a:ext cx="915400" cy="1587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349513" y="5677808"/>
            <a:ext cx="1356023" cy="949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760424" y="2816778"/>
            <a:ext cx="1176523" cy="535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73880" y="3806372"/>
            <a:ext cx="1101834" cy="88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767097" y="1649884"/>
            <a:ext cx="1938439" cy="2502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035421" y="3256536"/>
            <a:ext cx="923246" cy="1633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3" idx="1"/>
          </p:cNvCxnSpPr>
          <p:nvPr/>
        </p:nvCxnSpPr>
        <p:spPr>
          <a:xfrm flipH="1" flipV="1">
            <a:off x="5812475" y="4309118"/>
            <a:ext cx="883307" cy="1164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7015526" y="3068741"/>
            <a:ext cx="236555" cy="2987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97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/>
              <a:t>arc-standard </a:t>
            </a:r>
            <a:r>
              <a:rPr lang="en-US" smtClean="0"/>
              <a:t>Left-Arc?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16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Right-Arc?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29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HW4: due today. You can use all your late days if you want (applies to this </a:t>
            </a:r>
            <a:r>
              <a:rPr lang="en-US" dirty="0" err="1" smtClean="0"/>
              <a:t>hw</a:t>
            </a:r>
            <a:r>
              <a:rPr lang="en-US" dirty="0" smtClean="0"/>
              <a:t> only)</a:t>
            </a:r>
          </a:p>
          <a:p>
            <a:r>
              <a:rPr lang="en-US" dirty="0" smtClean="0"/>
              <a:t>Please check calendar for rest of HWs</a:t>
            </a:r>
          </a:p>
          <a:p>
            <a:r>
              <a:rPr lang="en-US" dirty="0" smtClean="0"/>
              <a:t>Exam Friday</a:t>
            </a:r>
          </a:p>
          <a:p>
            <a:r>
              <a:rPr lang="en-US" dirty="0" smtClean="0"/>
              <a:t>SoCal ML symposium Friday</a:t>
            </a:r>
          </a:p>
          <a:p>
            <a:r>
              <a:rPr lang="en-US" dirty="0" smtClean="0"/>
              <a:t>Drop Deadline Friday</a:t>
            </a:r>
          </a:p>
          <a:p>
            <a:r>
              <a:rPr lang="en-US" dirty="0" smtClean="0"/>
              <a:t>Extra Office Hour Today?</a:t>
            </a:r>
          </a:p>
          <a:p>
            <a:r>
              <a:rPr lang="en-US" smtClean="0"/>
              <a:t>Hyper-Piazza-Awareness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030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490"/>
            <a:ext cx="10515600" cy="1325563"/>
          </a:xfrm>
        </p:spPr>
        <p:txBody>
          <a:bodyPr/>
          <a:lstStyle/>
          <a:p>
            <a:r>
              <a:rPr lang="en-US" dirty="0" smtClean="0"/>
              <a:t>Midterm 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36" y="1741580"/>
            <a:ext cx="6742565" cy="42384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6409" y="4087906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24638" y="5024077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38" y="3860799"/>
            <a:ext cx="4145432" cy="27649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438" y="1264526"/>
            <a:ext cx="47864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you will </a:t>
            </a:r>
          </a:p>
          <a:p>
            <a:r>
              <a:rPr lang="en-US" sz="2800" dirty="0" smtClean="0"/>
              <a:t>NOT BE IN SAL 101</a:t>
            </a:r>
          </a:p>
          <a:p>
            <a:r>
              <a:rPr lang="en-US" sz="2800" dirty="0" smtClean="0"/>
              <a:t>YOU WILL BE </a:t>
            </a:r>
          </a:p>
          <a:p>
            <a:r>
              <a:rPr lang="en-US" sz="2800" dirty="0" smtClean="0"/>
              <a:t>IN MHP (</a:t>
            </a:r>
            <a:r>
              <a:rPr lang="en-US" sz="2800" dirty="0" err="1" smtClean="0"/>
              <a:t>Mudd</a:t>
            </a:r>
            <a:r>
              <a:rPr lang="en-US" sz="2800" dirty="0" smtClean="0"/>
              <a:t>) 101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9906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35050"/>
            <a:ext cx="97663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Spelling Correction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970" y="3241809"/>
            <a:ext cx="2361096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effort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008464" y="2718589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178629" y="3038961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Error Model</a:t>
            </a:r>
            <a:endParaRPr lang="en-US" sz="2400" dirty="0"/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>
            <a:off x="2666066" y="3503419"/>
            <a:ext cx="512563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615543" y="283145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210148" y="2503467"/>
            <a:ext cx="2481320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effect</a:t>
            </a:r>
          </a:p>
          <a:p>
            <a:r>
              <a:rPr lang="en-US" sz="2800" dirty="0" smtClean="0"/>
              <a:t>so much effort</a:t>
            </a:r>
          </a:p>
          <a:p>
            <a:r>
              <a:rPr lang="en-US" sz="2800" dirty="0" smtClean="0"/>
              <a:t>no much effort</a:t>
            </a:r>
          </a:p>
          <a:p>
            <a:r>
              <a:rPr lang="en-US" sz="2800" dirty="0" smtClean="0"/>
              <a:t>not much effort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8098971" y="3053475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7691468" y="3561475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897087" y="3241809"/>
            <a:ext cx="2151423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/>
              <a:t>not much effort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9535885" y="3507937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1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2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5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35050"/>
            <a:ext cx="97663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3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Toy example: </a:t>
            </a:r>
          </a:p>
          <a:p>
            <a:pPr lvl="1"/>
            <a:r>
              <a:rPr lang="en-US" dirty="0" smtClean="0"/>
              <a:t>x1 (think "feature 1") can have value 1 or -1</a:t>
            </a:r>
          </a:p>
          <a:p>
            <a:pPr lvl="1"/>
            <a:r>
              <a:rPr lang="en-US" dirty="0" smtClean="0"/>
              <a:t>x2 can have value 1 or -1</a:t>
            </a:r>
          </a:p>
          <a:p>
            <a:pPr lvl="1"/>
            <a:r>
              <a:rPr lang="en-US" dirty="0" smtClean="0"/>
              <a:t>outcome can be 1 or -1</a:t>
            </a:r>
          </a:p>
          <a:p>
            <a:pPr lvl="1"/>
            <a:r>
              <a:rPr lang="en-US" dirty="0" smtClean="0"/>
              <a:t>given training data (a, b, c, d), can we use perceptron to learn o from features?</a:t>
            </a:r>
          </a:p>
          <a:p>
            <a:pPr lvl="1"/>
            <a:r>
              <a:rPr lang="en-US" dirty="0" smtClean="0"/>
              <a:t>no. If we added x3 ("x1 </a:t>
            </a:r>
            <a:r>
              <a:rPr lang="en-US" dirty="0" err="1" smtClean="0"/>
              <a:t>xor</a:t>
            </a:r>
            <a:r>
              <a:rPr lang="en-US" dirty="0" smtClean="0"/>
              <a:t> x2") we could. But we saw we could add </a:t>
            </a:r>
            <a:r>
              <a:rPr lang="en-US" u="sng" dirty="0" smtClean="0"/>
              <a:t>layers</a:t>
            </a:r>
            <a:r>
              <a:rPr lang="en-US" dirty="0" smtClean="0"/>
              <a:t> and a nonlinear function and now use conjuncts of these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6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LM example: </a:t>
            </a:r>
          </a:p>
          <a:p>
            <a:pPr lvl="1"/>
            <a:r>
              <a:rPr lang="en-US" dirty="0" smtClean="0"/>
              <a:t>x1 can be 'wn-1=dog' (1 or 0)</a:t>
            </a:r>
          </a:p>
          <a:p>
            <a:pPr lvl="1"/>
            <a:r>
              <a:rPr lang="en-US" dirty="0" smtClean="0"/>
              <a:t>x2 can be 'wn-1 = the' (1 or 0)</a:t>
            </a:r>
          </a:p>
          <a:p>
            <a:pPr lvl="1"/>
            <a:r>
              <a:rPr lang="en-US" dirty="0" smtClean="0"/>
              <a:t>...</a:t>
            </a:r>
          </a:p>
          <a:p>
            <a:pPr lvl="1"/>
            <a:r>
              <a:rPr lang="en-US" dirty="0" smtClean="0"/>
              <a:t>x24657 can be 'wn-4 is adjective'</a:t>
            </a:r>
          </a:p>
          <a:p>
            <a:pPr lvl="1"/>
            <a:r>
              <a:rPr lang="en-US" dirty="0" smtClean="0"/>
              <a:t>we can have x2947502393 be "wn-1=dog ^ wn-2=the" but we can also use multi-layer structure to get that for 'free'</a:t>
            </a:r>
          </a:p>
          <a:p>
            <a:pPr lvl="1"/>
            <a:r>
              <a:rPr lang="en-US" dirty="0" smtClean="0"/>
              <a:t>for o, we'd like to know what we think about each word. So have an o for each word.</a:t>
            </a:r>
          </a:p>
        </p:txBody>
      </p:sp>
    </p:spTree>
    <p:extLst>
      <p:ext uri="{BB962C8B-B14F-4D97-AF65-F5344CB8AC3E}">
        <p14:creationId xmlns:p14="http://schemas.microsoft.com/office/powerpoint/2010/main" val="137879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07" y="685800"/>
            <a:ext cx="8343900" cy="548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2799" y="1582057"/>
            <a:ext cx="306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 we want probabilities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03857" y="3924690"/>
            <a:ext cx="2449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what we did for logistic regression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Cambria Math" charset="0"/>
                            </a:rPr>
                            <m:t>exp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24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sub>
                            <m:sup/>
                            <m:e>
                              <m:r>
                                <m:rPr>
                                  <m:nor/>
                                </m:rPr>
                                <a:rPr lang="en-US" sz="2400">
                                  <a:latin typeface="Cambria Math" charset="0"/>
                                </a:rPr>
                                <m:t>exp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𝑥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sz="24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8442434" y="5650183"/>
            <a:ext cx="2449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AKA "</a:t>
            </a:r>
            <a:r>
              <a:rPr lang="en-US" sz="2400" dirty="0" err="1" smtClean="0"/>
              <a:t>softmax</a:t>
            </a:r>
            <a:r>
              <a:rPr lang="en-US" sz="2400" dirty="0" smtClean="0"/>
              <a:t>"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067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8931"/>
            <a:ext cx="12192000" cy="50401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72914" y="25980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=P(o1|input)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5999" y="3059668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=P(o2|input)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79028" y="4230244"/>
            <a:ext cx="3947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So, given an input </a:t>
            </a:r>
          </a:p>
          <a:p>
            <a:r>
              <a:rPr lang="en-US" dirty="0" smtClean="0"/>
              <a:t>(features extracted from </a:t>
            </a:r>
            <a:r>
              <a:rPr lang="en-US" dirty="0" err="1" smtClean="0"/>
              <a:t>ngram</a:t>
            </a:r>
            <a:r>
              <a:rPr lang="en-US" dirty="0" smtClean="0"/>
              <a:t> context)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379028" y="4876575"/>
            <a:ext cx="4285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if properly weighted</a:t>
            </a:r>
            <a:r>
              <a:rPr lang="en-US" dirty="0" smtClean="0"/>
              <a:t>, this gives a probability</a:t>
            </a:r>
          </a:p>
          <a:p>
            <a:r>
              <a:rPr lang="en-US" dirty="0" smtClean="0"/>
              <a:t>distribution over output words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79028" y="5511797"/>
            <a:ext cx="4019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Done for each word in a sentence we get</a:t>
            </a:r>
          </a:p>
          <a:p>
            <a:r>
              <a:rPr lang="en-US" dirty="0" smtClean="0"/>
              <a:t>a probability of the sentence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79028" y="6139484"/>
            <a:ext cx="2547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a language model!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4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8" grpId="0"/>
      <p:bldP spid="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</a:t>
            </a:r>
            <a:r>
              <a:rPr lang="en-US" dirty="0" err="1" smtClean="0"/>
              <a:t>Softmax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If you've been exposed to logistic regression and/or neural networks before you've probably heard of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3600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600">
                            <a:latin typeface="Cambria Math" charset="0"/>
                          </a:rPr>
                          <m:t>exp</m:t>
                        </m:r>
                        <m:r>
                          <a:rPr lang="en-US" sz="3600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600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3600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sz="3600" i="1">
                                <a:latin typeface="Cambria Math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 sz="3600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sz="3600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360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3600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sz="3600" dirty="0" smtClean="0"/>
              </a:p>
              <a:p>
                <a:r>
                  <a:rPr lang="en-US" sz="3600" dirty="0" smtClean="0"/>
                  <a:t>I always wondered where the name comes from</a:t>
                </a:r>
              </a:p>
              <a:p>
                <a:r>
                  <a:rPr lang="en-US" sz="3600" dirty="0" smtClean="0"/>
                  <a:t>Nobody ever told me!</a:t>
                </a:r>
              </a:p>
              <a:p>
                <a:r>
                  <a:rPr lang="en-US" sz="3600" dirty="0" smtClean="0"/>
                  <a:t>Do they tell you?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2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59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Speech Recognition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2732532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554692" y="3117006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Acoustic 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82533" y="3626852"/>
            <a:ext cx="301010" cy="2404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4515660" cy="18158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She studies </a:t>
            </a:r>
            <a:r>
              <a:rPr lang="en-US" sz="2800" dirty="0" err="1" smtClean="0"/>
              <a:t>morphosyntax</a:t>
            </a:r>
            <a:endParaRPr lang="en-US" sz="2800" dirty="0" smtClean="0"/>
          </a:p>
          <a:p>
            <a:r>
              <a:rPr lang="en-US" sz="2800" dirty="0" smtClean="0"/>
              <a:t>She studies more faux syntax</a:t>
            </a:r>
          </a:p>
          <a:p>
            <a:r>
              <a:rPr lang="en-US" sz="2800" dirty="0" smtClean="0"/>
              <a:t>She's studies morph or syntax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7963702" y="4795190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>
            <a:off x="8299044" y="4465211"/>
            <a:ext cx="383115" cy="32997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682159" y="6170763"/>
            <a:ext cx="3436646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studies </a:t>
            </a:r>
            <a:r>
              <a:rPr lang="en-US" sz="2400" dirty="0" err="1" smtClean="0"/>
              <a:t>morphosyntax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8676007" y="5757974"/>
            <a:ext cx="407503" cy="4127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24675"/>
          <a:stretch/>
        </p:blipFill>
        <p:spPr>
          <a:xfrm>
            <a:off x="160776" y="3223886"/>
            <a:ext cx="2121757" cy="95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5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and </a:t>
            </a:r>
            <a:r>
              <a:rPr lang="en-US" dirty="0" err="1" smtClean="0"/>
              <a:t>softmax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softmax</a:t>
            </a:r>
            <a:r>
              <a:rPr lang="en-US" dirty="0" smtClean="0"/>
              <a:t> </a:t>
            </a:r>
            <a:r>
              <a:rPr lang="en-US" i="1" dirty="0" smtClean="0"/>
              <a:t>function</a:t>
            </a:r>
            <a:r>
              <a:rPr lang="en-US" dirty="0" smtClean="0"/>
              <a:t> is defined as  is a "soft" approximation of max</a:t>
            </a:r>
          </a:p>
          <a:p>
            <a:r>
              <a:rPr lang="en-US" dirty="0" err="1" smtClean="0"/>
              <a:t>softmax</a:t>
            </a:r>
            <a:r>
              <a:rPr lang="en-US" dirty="0" smtClean="0"/>
              <a:t>(x, y, z) = ln(</a:t>
            </a:r>
            <a:r>
              <a:rPr lang="en-US" dirty="0" err="1" smtClean="0"/>
              <a:t>e</a:t>
            </a:r>
            <a:r>
              <a:rPr lang="en-US" baseline="30000" dirty="0" err="1" smtClean="0"/>
              <a:t>x</a:t>
            </a:r>
            <a:r>
              <a:rPr lang="en-US" dirty="0" err="1" smtClean="0"/>
              <a:t>+e</a:t>
            </a:r>
            <a:r>
              <a:rPr lang="en-US" baseline="30000" dirty="0" err="1" smtClean="0"/>
              <a:t>y</a:t>
            </a:r>
            <a:r>
              <a:rPr lang="en-US" dirty="0" err="1" smtClean="0"/>
              <a:t>+e</a:t>
            </a:r>
            <a:r>
              <a:rPr lang="en-US" baseline="30000" dirty="0" err="1" smtClean="0"/>
              <a:t>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057" y="6176963"/>
            <a:ext cx="3083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Abishek</a:t>
            </a:r>
            <a:r>
              <a:rPr lang="en-US" dirty="0" smtClean="0"/>
              <a:t> </a:t>
            </a:r>
            <a:r>
              <a:rPr lang="en-US" dirty="0" err="1" smtClean="0"/>
              <a:t>Patnia</a:t>
            </a:r>
            <a:r>
              <a:rPr lang="en-US" dirty="0" smtClean="0"/>
              <a:t>, via </a:t>
            </a:r>
            <a:r>
              <a:rPr lang="en-US" dirty="0" err="1" smtClean="0"/>
              <a:t>Quora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601" y="2870795"/>
            <a:ext cx="5390242" cy="3171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372" y="3253808"/>
            <a:ext cx="3890863" cy="26680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48255" y="2884476"/>
            <a:ext cx="1045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max(4, x)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73382" y="3564494"/>
            <a:ext cx="140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softmax</a:t>
            </a:r>
            <a:r>
              <a:rPr lang="en-US" dirty="0" smtClean="0"/>
              <a:t>(4, 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So in general,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b="0" dirty="0" smtClean="0"/>
              </a:p>
              <a:p>
                <a:r>
                  <a:rPr lang="en-US" dirty="0" smtClean="0"/>
                  <a:t>But that's not what we're usually talking about in </a:t>
                </a:r>
                <a:r>
                  <a:rPr lang="en-US" dirty="0" err="1" smtClean="0"/>
                  <a:t>logreg</a:t>
                </a:r>
                <a:r>
                  <a:rPr lang="en-US" dirty="0" smtClean="0"/>
                  <a:t>/neural network land</a:t>
                </a:r>
              </a:p>
              <a:p>
                <a:r>
                  <a:rPr lang="en-US" dirty="0" smtClean="0"/>
                  <a:t>We talk about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(I simplified from the dot-product-of-features notation)</a:t>
                </a:r>
              </a:p>
              <a:p>
                <a:r>
                  <a:rPr lang="en-US" dirty="0" smtClean="0"/>
                  <a:t>This is useful because it squashes a collection of numbers into a probability distribution, yet preserves order</a:t>
                </a:r>
              </a:p>
              <a:p>
                <a:pPr lvl="1"/>
                <a:r>
                  <a:rPr lang="en-US" dirty="0" smtClean="0"/>
                  <a:t>Remember, e</a:t>
                </a:r>
                <a:r>
                  <a:rPr lang="en-US" baseline="30000" dirty="0" smtClean="0"/>
                  <a:t>x</a:t>
                </a:r>
                <a:r>
                  <a:rPr lang="en-US" dirty="0" smtClean="0"/>
                  <a:t> to make everything positive, then normalize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756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how you might really use this, though: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is going to run into underflow issues. Best to take log</a:t>
                </a:r>
              </a:p>
              <a:p>
                <a:pPr lvl="2"/>
                <a:r>
                  <a:rPr lang="en-US" dirty="0" smtClean="0"/>
                  <a:t>Alternate explanation: cross-entropy loss = -log(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mr-IN" i="1">
                            <a:latin typeface="Cambria Math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 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softmax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𝑋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So when we say "apply the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activation function" we really mean "subtract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from each element"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96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arc-standard Right-Arc?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Left-Arc?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7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Set The Weights?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very simple </a:t>
            </a:r>
            <a:r>
              <a:rPr lang="en-US" dirty="0" err="1" smtClean="0"/>
              <a:t>xor</a:t>
            </a:r>
            <a:r>
              <a:rPr lang="en-US" dirty="0" smtClean="0"/>
              <a:t> case we set the 9 weights by hand</a:t>
            </a:r>
          </a:p>
          <a:p>
            <a:r>
              <a:rPr lang="en-US" dirty="0" smtClean="0"/>
              <a:t>But the general problem has lots of parameters!</a:t>
            </a:r>
          </a:p>
          <a:p>
            <a:r>
              <a:rPr lang="en-US" dirty="0" smtClean="0"/>
              <a:t>Fear not, we can use the same approach we used before:</a:t>
            </a:r>
          </a:p>
          <a:p>
            <a:pPr lvl="1"/>
            <a:r>
              <a:rPr lang="en-US" dirty="0" smtClean="0"/>
              <a:t>Define a </a:t>
            </a:r>
            <a:r>
              <a:rPr lang="en-US" u="sng" dirty="0" smtClean="0"/>
              <a:t>loss</a:t>
            </a:r>
            <a:r>
              <a:rPr lang="en-US" dirty="0" smtClean="0"/>
              <a:t> (how bad was our decision vs reality?)</a:t>
            </a:r>
          </a:p>
          <a:p>
            <a:pPr lvl="1"/>
            <a:r>
              <a:rPr lang="en-US" dirty="0" smtClean="0"/>
              <a:t>Calculate the </a:t>
            </a:r>
            <a:r>
              <a:rPr lang="en-US" u="sng" dirty="0" smtClean="0"/>
              <a:t>gradient</a:t>
            </a:r>
            <a:r>
              <a:rPr lang="en-US" dirty="0" smtClean="0"/>
              <a:t> (derivative w/r/t our parameters)</a:t>
            </a:r>
          </a:p>
          <a:p>
            <a:pPr lvl="1"/>
            <a:r>
              <a:rPr lang="en-US" dirty="0" smtClean="0"/>
              <a:t>Adjust parameters, to move away from the gradient</a:t>
            </a:r>
          </a:p>
          <a:p>
            <a:pPr lvl="1"/>
            <a:r>
              <a:rPr lang="en-US" dirty="0" smtClean="0"/>
              <a:t>Try again with more data, until we find something good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934"/>
            <a:ext cx="12192000" cy="49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2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393" y="2279650"/>
            <a:ext cx="4279900" cy="1892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6628" y="3041134"/>
            <a:ext cx="11480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dirty="0" smtClean="0"/>
              <a:t>, </a:t>
            </a:r>
            <a:r>
              <a:rPr lang="en-US" smtClean="0"/>
              <a:t>..., w</a:t>
            </a:r>
            <a:r>
              <a:rPr lang="en-US" baseline="-25000" smtClean="0"/>
              <a:t>i-1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881257" y="1886857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97998" y="22796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97998" y="27597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04741" y="31670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04741" y="3647206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Setup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027730" y="227965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=.023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5869" y="27977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=.532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43086" y="3167078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73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common one is </a:t>
            </a:r>
            <a:r>
              <a:rPr lang="en-US" u="sng" dirty="0" smtClean="0"/>
              <a:t>squared error</a:t>
            </a:r>
            <a:r>
              <a:rPr lang="en-US" dirty="0" smtClean="0"/>
              <a:t>: 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</a:p>
          <a:p>
            <a:r>
              <a:rPr lang="en-US" dirty="0" smtClean="0"/>
              <a:t>gradient =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</a:t>
            </a:r>
            <a:r>
              <a:rPr lang="en-US" dirty="0" err="1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</a:t>
            </a:r>
          </a:p>
          <a:p>
            <a:r>
              <a:rPr lang="en-US" dirty="0" smtClean="0"/>
              <a:t>y is a vector (one entry per output vocab member)</a:t>
            </a:r>
          </a:p>
          <a:p>
            <a:r>
              <a:rPr lang="en-US" dirty="0" smtClean="0"/>
              <a:t>Note: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&gt; 0 for truth, &lt;0 else</a:t>
            </a:r>
          </a:p>
          <a:p>
            <a:pPr lvl="1"/>
            <a:r>
              <a:rPr lang="en-US" dirty="0" smtClean="0"/>
              <a:t>= move toward the good thing, away from the bad</a:t>
            </a:r>
          </a:p>
          <a:p>
            <a:r>
              <a:rPr lang="en-US" dirty="0" smtClean="0"/>
              <a:t>Ok, so what's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2370" y="244221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.023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92370" y="281154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.532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92370" y="318087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.0002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82619" y="2005410"/>
            <a:ext cx="52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hyp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35913" y="3618230"/>
            <a:ext cx="2412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(result of equation;</a:t>
            </a:r>
          </a:p>
          <a:p>
            <a:r>
              <a:rPr lang="en-US" dirty="0" smtClean="0"/>
              <a:t>function of parameters)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754034" y="200723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46298" y="24014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968115" y="27815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68115" y="32081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37836" y="3180874"/>
            <a:ext cx="14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(scalar, given)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Ugly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480" y="5341005"/>
            <a:ext cx="10515600" cy="201136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96" y="1227629"/>
            <a:ext cx="10325004" cy="306346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blipFill rotWithShape="0">
                <a:blip r:embed="rId5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66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Machine Translation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151967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380343" y="3117006"/>
            <a:ext cx="1611263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TranslationModel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53682" y="2675916"/>
            <a:ext cx="358111" cy="44109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3850436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She is going home</a:t>
            </a:r>
          </a:p>
          <a:p>
            <a:r>
              <a:rPr lang="en-US" sz="2800" dirty="0" smtClean="0"/>
              <a:t>She is going house</a:t>
            </a:r>
          </a:p>
          <a:p>
            <a:r>
              <a:rPr lang="en-US" sz="2800" dirty="0" smtClean="0"/>
              <a:t>She goes to home</a:t>
            </a:r>
          </a:p>
          <a:p>
            <a:r>
              <a:rPr lang="en-US" sz="2800" dirty="0" smtClean="0"/>
              <a:t>To home she is going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5254171" y="5262059"/>
            <a:ext cx="2580006" cy="57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Language 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 flipH="1">
            <a:off x="6544174" y="4876108"/>
            <a:ext cx="16283" cy="38595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244114" y="5317681"/>
            <a:ext cx="2422202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is going home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834177" y="5548514"/>
            <a:ext cx="40993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34705" y="2019294"/>
            <a:ext cx="2477088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ella</a:t>
            </a:r>
            <a:r>
              <a:rPr lang="en-US" sz="2800" dirty="0" smtClean="0"/>
              <a:t> se </a:t>
            </a:r>
            <a:r>
              <a:rPr lang="en-US" sz="2800" dirty="0" err="1" smtClean="0"/>
              <a:t>va</a:t>
            </a:r>
            <a:r>
              <a:rPr lang="en-US" sz="2800" dirty="0" smtClean="0"/>
              <a:t> a casa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858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  <p:bldP spid="1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differentiable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3596639"/>
            <a:ext cx="10515600" cy="285464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</a:p>
          <a:p>
            <a:r>
              <a:rPr lang="en-US" dirty="0" smtClean="0"/>
              <a:t>Can also use </a:t>
            </a:r>
            <a:r>
              <a:rPr lang="en-US" dirty="0" err="1" smtClean="0"/>
              <a:t>ReLU</a:t>
            </a:r>
            <a:r>
              <a:rPr lang="en-US" dirty="0" smtClean="0"/>
              <a:t> (or </a:t>
            </a:r>
            <a:r>
              <a:rPr lang="en-US" dirty="0" err="1" smtClean="0"/>
              <a:t>softplus</a:t>
            </a:r>
            <a:r>
              <a:rPr lang="en-US" dirty="0" smtClean="0"/>
              <a:t> = </a:t>
            </a:r>
            <a:r>
              <a:rPr lang="en-US" dirty="0" err="1" smtClean="0"/>
              <a:t>softmax</a:t>
            </a:r>
            <a:r>
              <a:rPr lang="en-US" dirty="0" smtClean="0"/>
              <a:t>(x, 0))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4846321" y="2700863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90419" y="2027396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6324" y="647384"/>
            <a:ext cx="3172046" cy="17142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5631" y="4742180"/>
            <a:ext cx="3138169" cy="16018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215120" y="365125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tanh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319683" y="445023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6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= 2(</a:t>
            </a:r>
            <a:r>
              <a:rPr lang="en-US" dirty="0" err="1"/>
              <a:t>y</a:t>
            </a:r>
            <a:r>
              <a:rPr lang="en-US" baseline="-25000" dirty="0" err="1"/>
              <a:t>truth</a:t>
            </a:r>
            <a:r>
              <a:rPr lang="en-US" dirty="0" err="1"/>
              <a:t>-y</a:t>
            </a:r>
            <a:r>
              <a:rPr lang="en-US" baseline="-25000" dirty="0" err="1"/>
              <a:t>hyp</a:t>
            </a:r>
            <a:r>
              <a:rPr lang="en-US" dirty="0"/>
              <a:t>) </a:t>
            </a:r>
            <a:r>
              <a:rPr lang="en-US" dirty="0" err="1"/>
              <a:t>y</a:t>
            </a:r>
            <a:r>
              <a:rPr lang="en-US" baseline="-25000" dirty="0" err="1"/>
              <a:t>hyp</a:t>
            </a:r>
            <a:r>
              <a:rPr lang="en-US" dirty="0"/>
              <a:t>'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smtClean="0"/>
              <a:t> given;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 found by propagating data through the messy function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'? lots of partials</a:t>
            </a:r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endParaRPr lang="en-US" baseline="-25000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</a:t>
            </a:r>
            <a:r>
              <a:rPr lang="en-US" baseline="-25000" dirty="0" err="1" smtClean="0"/>
              <a:t>hx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hx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endParaRPr lang="en-US" dirty="0" smtClean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345" y="4287153"/>
            <a:ext cx="2835794" cy="22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0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News: You don't really have to worry about it!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60319" y="5453618"/>
            <a:ext cx="777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Auto-differentiation: topologically calculate values forward, derivatives backward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60319" y="5822950"/>
            <a:ext cx="733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Partial values stored at each cell; dynamic programming makes it all efficient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60319" y="6192282"/>
            <a:ext cx="456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Implemented in e.g.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Dynet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682750"/>
            <a:ext cx="97663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Should We Connect? What Features Should We Use?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Motivation was bigram features via structured perceptron</a:t>
            </a:r>
          </a:p>
          <a:p>
            <a:r>
              <a:rPr lang="en-US" dirty="0" smtClean="0"/>
              <a:t>So just connect the unigrams for adjacent words together?</a:t>
            </a:r>
          </a:p>
          <a:p>
            <a:pPr lvl="1"/>
            <a:r>
              <a:rPr lang="en-US" dirty="0" smtClean="0"/>
              <a:t>i.e. all w</a:t>
            </a:r>
            <a:r>
              <a:rPr lang="en-US" baseline="-25000" dirty="0" smtClean="0"/>
              <a:t>1</a:t>
            </a:r>
            <a:r>
              <a:rPr lang="en-US" dirty="0" smtClean="0"/>
              <a:t>=... to all w</a:t>
            </a:r>
            <a:r>
              <a:rPr lang="en-US" baseline="-25000" dirty="0" smtClean="0"/>
              <a:t>2</a:t>
            </a:r>
            <a:r>
              <a:rPr lang="en-US" dirty="0" smtClean="0"/>
              <a:t>=...</a:t>
            </a:r>
          </a:p>
          <a:p>
            <a:pPr lvl="1"/>
            <a:r>
              <a:rPr lang="en-US" dirty="0" smtClean="0"/>
              <a:t>seems like a lot of careful planning</a:t>
            </a:r>
          </a:p>
          <a:p>
            <a:r>
              <a:rPr lang="en-US" dirty="0" smtClean="0"/>
              <a:t>What about similar word-class behavior?</a:t>
            </a:r>
          </a:p>
          <a:p>
            <a:pPr lvl="1"/>
            <a:r>
              <a:rPr lang="en-US" dirty="0" smtClean="0"/>
              <a:t>Maybe all days should function similarly</a:t>
            </a:r>
          </a:p>
          <a:p>
            <a:pPr lvl="1"/>
            <a:r>
              <a:rPr lang="en-US" dirty="0" smtClean="0"/>
              <a:t>Or all animals</a:t>
            </a:r>
          </a:p>
          <a:p>
            <a:r>
              <a:rPr lang="en-US" dirty="0" smtClean="0"/>
              <a:t>Maybe we can characterize a </a:t>
            </a:r>
            <a:r>
              <a:rPr lang="en-US" u="sng" dirty="0" smtClean="0"/>
              <a:t>single word</a:t>
            </a:r>
            <a:r>
              <a:rPr lang="en-US" dirty="0" smtClean="0"/>
              <a:t> by a set of features</a:t>
            </a:r>
          </a:p>
          <a:p>
            <a:pPr lvl="1"/>
            <a:r>
              <a:rPr lang="en-US" dirty="0" smtClean="0"/>
              <a:t>But which features?</a:t>
            </a:r>
          </a:p>
          <a:p>
            <a:pPr lvl="1"/>
            <a:r>
              <a:rPr lang="en-US" dirty="0" smtClean="0"/>
              <a:t>Letter it starts with?</a:t>
            </a:r>
          </a:p>
          <a:p>
            <a:pPr lvl="1"/>
            <a:r>
              <a:rPr lang="en-US" dirty="0" smtClean="0"/>
              <a:t>Part of speech?</a:t>
            </a:r>
          </a:p>
          <a:p>
            <a:pPr lvl="1"/>
            <a:r>
              <a:rPr lang="en-US" dirty="0" smtClean="0"/>
              <a:t>Class?</a:t>
            </a:r>
          </a:p>
          <a:p>
            <a:r>
              <a:rPr lang="en-US" dirty="0" smtClean="0"/>
              <a:t>Idea: let the learning figure out how to assign features; we just choose the number of features</a:t>
            </a:r>
          </a:p>
          <a:p>
            <a:pPr lvl="1"/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5779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473" y="925151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6400" y="3031570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</a:t>
            </a:r>
            <a:r>
              <a:rPr lang="en-US" dirty="0" err="1" smtClean="0"/>
              <a:t>Embeddings</a:t>
            </a:r>
            <a:r>
              <a:rPr lang="en-US" dirty="0" smtClean="0"/>
              <a:t>" shared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36513" y="3659129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Embedding cell 14:</a:t>
            </a:r>
          </a:p>
          <a:p>
            <a:r>
              <a:rPr lang="en-US" dirty="0" smtClean="0"/>
              <a:t>animate noun(?)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0" y="4563687"/>
            <a:ext cx="2006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hidden cell 44: </a:t>
            </a:r>
          </a:p>
          <a:p>
            <a:r>
              <a:rPr lang="en-US" dirty="0" smtClean="0"/>
              <a:t>topic is business (?)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03718" y="261040"/>
            <a:ext cx="7343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Feed-Forward </a:t>
            </a:r>
            <a:r>
              <a:rPr lang="en-US" sz="3600" smtClean="0"/>
              <a:t>Neural Language Model</a:t>
            </a:r>
            <a:endParaRPr lang="en-US" sz="36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589278" y="1822974"/>
            <a:ext cx="4379886" cy="1393262"/>
            <a:chOff x="589278" y="1822974"/>
            <a:chExt cx="4379886" cy="1393262"/>
          </a:xfrm>
        </p:grpSpPr>
        <p:sp>
          <p:nvSpPr>
            <p:cNvPr id="6" name="TextBox 5"/>
            <p:cNvSpPr txBox="1"/>
            <p:nvPr/>
          </p:nvSpPr>
          <p:spPr>
            <a:xfrm>
              <a:off x="589278" y="1999914"/>
              <a:ext cx="1661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Fully connected</a:t>
              </a:r>
              <a:endParaRPr lang="en-US" dirty="0"/>
            </a:p>
          </p:txBody>
        </p:sp>
        <p:cxnSp>
          <p:nvCxnSpPr>
            <p:cNvPr id="12" name="Straight Arrow Connector 11"/>
            <p:cNvCxnSpPr>
              <a:stCxn id="6" idx="3"/>
            </p:cNvCxnSpPr>
            <p:nvPr/>
          </p:nvCxnSpPr>
          <p:spPr>
            <a:xfrm flipV="1">
              <a:off x="2250951" y="1822974"/>
              <a:ext cx="2718213" cy="361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</p:cNvCxnSpPr>
            <p:nvPr/>
          </p:nvCxnSpPr>
          <p:spPr>
            <a:xfrm>
              <a:off x="2250951" y="2184580"/>
              <a:ext cx="2080904" cy="10316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/>
          <p:cNvCxnSpPr/>
          <p:nvPr/>
        </p:nvCxnSpPr>
        <p:spPr>
          <a:xfrm>
            <a:off x="2403718" y="3327967"/>
            <a:ext cx="2246791" cy="9854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484306" y="3179769"/>
            <a:ext cx="3692100" cy="7660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36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Midterm, HW3 and HW4 being graded</a:t>
            </a:r>
          </a:p>
          <a:p>
            <a:pPr lvl="1"/>
            <a:r>
              <a:rPr lang="en-US" dirty="0" smtClean="0"/>
              <a:t>I'll go over midterm questions throughout the next several classes (not today)</a:t>
            </a:r>
          </a:p>
          <a:p>
            <a:pPr lvl="1"/>
            <a:r>
              <a:rPr lang="en-US" smtClean="0"/>
              <a:t>Will not be on your copy of slides</a:t>
            </a:r>
            <a:endParaRPr lang="en-US" dirty="0" smtClean="0"/>
          </a:p>
          <a:p>
            <a:r>
              <a:rPr lang="en-US" dirty="0" smtClean="0"/>
              <a:t>Today: Finish LMs, then Lexical Semantics</a:t>
            </a:r>
          </a:p>
          <a:p>
            <a:r>
              <a:rPr lang="en-US" dirty="0" smtClean="0"/>
              <a:t>Friday: Distributional Semantics, HW5 (should be easier than HW4)</a:t>
            </a:r>
          </a:p>
          <a:p>
            <a:r>
              <a:rPr lang="en-US" dirty="0" smtClean="0"/>
              <a:t>Next 2 weeks:</a:t>
            </a:r>
          </a:p>
          <a:p>
            <a:pPr lvl="1"/>
            <a:r>
              <a:rPr lang="en-US" dirty="0" smtClean="0"/>
              <a:t>Wednesday: Guest Lecture </a:t>
            </a:r>
            <a:r>
              <a:rPr lang="en-US" dirty="0" err="1" smtClean="0"/>
              <a:t>Nanyung</a:t>
            </a:r>
            <a:r>
              <a:rPr lang="en-US" dirty="0" smtClean="0"/>
              <a:t> Peng (Information Extraction)/No JM office hours</a:t>
            </a:r>
          </a:p>
          <a:p>
            <a:pPr lvl="1"/>
            <a:r>
              <a:rPr lang="en-US" dirty="0" smtClean="0"/>
              <a:t>Friday: JM in town, regular office hours. 10/20 = MT 0; 10/27 = Daniel </a:t>
            </a:r>
            <a:r>
              <a:rPr lang="en-US" dirty="0" err="1" smtClean="0"/>
              <a:t>Marcu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0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891012" y="917887"/>
            <a:ext cx="934146" cy="3946284"/>
            <a:chOff x="891012" y="917887"/>
            <a:chExt cx="934146" cy="3946284"/>
          </a:xfrm>
        </p:grpSpPr>
        <p:sp>
          <p:nvSpPr>
            <p:cNvPr id="2" name="TextBox 1"/>
            <p:cNvSpPr txBox="1"/>
            <p:nvPr/>
          </p:nvSpPr>
          <p:spPr>
            <a:xfrm>
              <a:off x="1005703" y="917887"/>
              <a:ext cx="8194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 smtClean="0"/>
                <a:t>w</a:t>
              </a:r>
              <a:r>
                <a:rPr lang="en-US" sz="3600" baseline="-25000" dirty="0" err="1" smtClean="0"/>
                <a:t>i</a:t>
              </a:r>
              <a:r>
                <a:rPr lang="en-US" sz="3600" baseline="-25000" dirty="0" smtClean="0"/>
                <a:t>-k</a:t>
              </a:r>
              <a:endParaRPr lang="en-US" sz="3600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91012" y="4217840"/>
              <a:ext cx="8354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/>
                <a:t>w</a:t>
              </a:r>
              <a:r>
                <a:rPr lang="en-US" sz="3600" baseline="-25000" dirty="0" smtClean="0"/>
                <a:t>i-1</a:t>
              </a:r>
              <a:endParaRPr lang="en-US" sz="36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97085" y="2280781"/>
              <a:ext cx="5357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smtClean="0"/>
                <a:t>...</a:t>
              </a:r>
              <a:endParaRPr lang="en-US" sz="360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028399" y="2450836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=the</a:t>
            </a:r>
            <a:endParaRPr lang="en-US" sz="3600" dirty="0"/>
          </a:p>
        </p:txBody>
      </p:sp>
      <p:cxnSp>
        <p:nvCxnSpPr>
          <p:cNvPr id="28" name="Straight Arrow Connector 27"/>
          <p:cNvCxnSpPr>
            <a:stCxn id="5" idx="3"/>
            <a:endCxn id="6" idx="1"/>
          </p:cNvCxnSpPr>
          <p:nvPr/>
        </p:nvCxnSpPr>
        <p:spPr>
          <a:xfrm>
            <a:off x="3027557" y="2963437"/>
            <a:ext cx="942841" cy="7522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639113" y="3051102"/>
            <a:ext cx="97074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251429" y="286893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270643" y="2943598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</a:t>
            </a:r>
            <a:r>
              <a:rPr lang="en-US" sz="3200" dirty="0" err="1" smtClean="0"/>
              <a:t>the|w</a:t>
            </a:r>
            <a:r>
              <a:rPr lang="en-US" sz="3200" baseline="-25000" dirty="0" err="1" smtClean="0"/>
              <a:t>i-k</a:t>
            </a:r>
            <a:r>
              <a:rPr lang="en-US" sz="3200" dirty="0" smtClean="0"/>
              <a:t>, ...,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37" name="Rectangle 36"/>
          <p:cNvSpPr/>
          <p:nvPr/>
        </p:nvSpPr>
        <p:spPr>
          <a:xfrm>
            <a:off x="2144429" y="932873"/>
            <a:ext cx="4551935" cy="41101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1683890" y="1405656"/>
            <a:ext cx="702471" cy="3197142"/>
            <a:chOff x="1683890" y="1405656"/>
            <a:chExt cx="702471" cy="3197142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1726497" y="1405656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1701816" y="2775632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683890" y="4596744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046014" y="1013185"/>
            <a:ext cx="2880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 basketball</a:t>
            </a:r>
            <a:endParaRPr lang="en-US" sz="3600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6269045" y="143128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6249714" y="210404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269044" y="342552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6195852" y="400674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6225811" y="4678355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075282" y="1700472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49" name="TextBox 48"/>
          <p:cNvSpPr txBox="1"/>
          <p:nvPr/>
        </p:nvSpPr>
        <p:spPr>
          <a:xfrm>
            <a:off x="8002781" y="4362655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0" name="TextBox 49"/>
          <p:cNvSpPr txBox="1"/>
          <p:nvPr/>
        </p:nvSpPr>
        <p:spPr>
          <a:xfrm>
            <a:off x="8155181" y="3755473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1" name="TextBox 50"/>
          <p:cNvSpPr txBox="1"/>
          <p:nvPr/>
        </p:nvSpPr>
        <p:spPr>
          <a:xfrm>
            <a:off x="3674710" y="5480460"/>
            <a:ext cx="5672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 n-gram language model!</a:t>
            </a:r>
            <a:endParaRPr lang="en-US" sz="3600" dirty="0"/>
          </a:p>
        </p:txBody>
      </p:sp>
      <p:grpSp>
        <p:nvGrpSpPr>
          <p:cNvPr id="66" name="Group 65"/>
          <p:cNvGrpSpPr/>
          <p:nvPr/>
        </p:nvGrpSpPr>
        <p:grpSpPr>
          <a:xfrm>
            <a:off x="3898462" y="466166"/>
            <a:ext cx="862737" cy="4521170"/>
            <a:chOff x="3898462" y="466166"/>
            <a:chExt cx="862737" cy="4521170"/>
          </a:xfrm>
        </p:grpSpPr>
        <p:grpSp>
          <p:nvGrpSpPr>
            <p:cNvPr id="65" name="Group 64"/>
            <p:cNvGrpSpPr/>
            <p:nvPr/>
          </p:nvGrpSpPr>
          <p:grpSpPr>
            <a:xfrm>
              <a:off x="3970398" y="1089985"/>
              <a:ext cx="641196" cy="3897351"/>
              <a:chOff x="3970398" y="1089985"/>
              <a:chExt cx="641196" cy="3897351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970398" y="108998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riangle 14"/>
              <p:cNvSpPr/>
              <p:nvPr/>
            </p:nvSpPr>
            <p:spPr>
              <a:xfrm>
                <a:off x="4067063" y="120533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riangle 15"/>
              <p:cNvSpPr/>
              <p:nvPr/>
            </p:nvSpPr>
            <p:spPr>
              <a:xfrm>
                <a:off x="4066873" y="255611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riangle 16"/>
              <p:cNvSpPr/>
              <p:nvPr/>
            </p:nvSpPr>
            <p:spPr>
              <a:xfrm>
                <a:off x="4067063" y="429349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riangle 17"/>
              <p:cNvSpPr/>
              <p:nvPr/>
            </p:nvSpPr>
            <p:spPr>
              <a:xfrm>
                <a:off x="4066873" y="185190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riangle 18"/>
              <p:cNvSpPr/>
              <p:nvPr/>
            </p:nvSpPr>
            <p:spPr>
              <a:xfrm>
                <a:off x="4066873" y="314479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riangle 19"/>
              <p:cNvSpPr/>
              <p:nvPr/>
            </p:nvSpPr>
            <p:spPr>
              <a:xfrm>
                <a:off x="4066873" y="3737392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898462" y="466166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Hidden</a:t>
              </a:r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532745" y="425580"/>
            <a:ext cx="856325" cy="4486531"/>
            <a:chOff x="5532745" y="425580"/>
            <a:chExt cx="856325" cy="4486531"/>
          </a:xfrm>
        </p:grpSpPr>
        <p:grpSp>
          <p:nvGrpSpPr>
            <p:cNvPr id="67" name="Group 66"/>
            <p:cNvGrpSpPr/>
            <p:nvPr/>
          </p:nvGrpSpPr>
          <p:grpSpPr>
            <a:xfrm>
              <a:off x="5610233" y="1014760"/>
              <a:ext cx="641196" cy="3897351"/>
              <a:chOff x="5610233" y="1014760"/>
              <a:chExt cx="641196" cy="389735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5610233" y="101476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720277" y="116694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720087" y="251772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720277" y="432109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720087" y="181351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720087" y="3106412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720087" y="372369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5532745" y="425580"/>
              <a:ext cx="85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Output</a:t>
              </a:r>
              <a:endParaRPr lang="en-US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2286621" y="471829"/>
            <a:ext cx="840295" cy="4440283"/>
            <a:chOff x="2286621" y="471829"/>
            <a:chExt cx="840295" cy="4440283"/>
          </a:xfrm>
        </p:grpSpPr>
        <p:sp>
          <p:nvSpPr>
            <p:cNvPr id="52" name="TextBox 51"/>
            <p:cNvSpPr txBox="1"/>
            <p:nvPr/>
          </p:nvSpPr>
          <p:spPr>
            <a:xfrm>
              <a:off x="2286621" y="47182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Embed</a:t>
              </a:r>
              <a:endParaRPr lang="en-US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2386361" y="1014761"/>
              <a:ext cx="673764" cy="3897351"/>
              <a:chOff x="2386361" y="1014761"/>
              <a:chExt cx="673764" cy="389735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386361" y="1014761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482931" y="12085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482741" y="25592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2482931" y="4362655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2482741" y="18550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482741" y="3147976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2482741" y="3765259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>
                <a:off x="2400261" y="2437708"/>
                <a:ext cx="659864" cy="6054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9" name="Straight Arrow Connector 58"/>
          <p:cNvCxnSpPr/>
          <p:nvPr/>
        </p:nvCxnSpPr>
        <p:spPr>
          <a:xfrm>
            <a:off x="2401377" y="3689825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5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6" grpId="0"/>
      <p:bldP spid="37" grpId="0" animBg="1"/>
      <p:bldP spid="42" grpId="0"/>
      <p:bldP spid="48" grpId="0"/>
      <p:bldP spid="49" grpId="0"/>
      <p:bldP spid="50" grpId="0"/>
      <p:bldP spid="51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FF Neural LMs: Very competitive!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819" y="2508250"/>
            <a:ext cx="3871872" cy="184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945" y="6400800"/>
            <a:ext cx="1903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Steve </a:t>
            </a:r>
            <a:r>
              <a:rPr lang="en-US" dirty="0" err="1" smtClean="0"/>
              <a:t>Renals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42836" y="4562763"/>
            <a:ext cx="6473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Trained on 14m words of AP news; Vocab = 16,000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947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081561" y="626833"/>
            <a:ext cx="652402" cy="2125603"/>
            <a:chOff x="2201634" y="201961"/>
            <a:chExt cx="652402" cy="2125603"/>
          </a:xfrm>
        </p:grpSpPr>
        <p:sp>
          <p:nvSpPr>
            <p:cNvPr id="2" name="Rectangle 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71515" y="1354567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w</a:t>
            </a:r>
            <a:r>
              <a:rPr lang="en-US" sz="3600" baseline="-25000" smtClean="0"/>
              <a:t>i-2</a:t>
            </a:r>
            <a:endParaRPr lang="en-US" sz="36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264393" y="1733471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6539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i-2</a:t>
            </a:r>
            <a:r>
              <a:rPr lang="en-US" sz="3600" dirty="0" smtClean="0"/>
              <a:t> </a:t>
            </a:r>
          </a:p>
          <a:p>
            <a:r>
              <a:rPr lang="en-US" sz="3600" dirty="0" smtClean="0"/>
              <a:t>followed by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</a:t>
            </a:r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46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, w</a:t>
            </a:r>
            <a:r>
              <a:rPr lang="en-US" sz="3200" baseline="-25000" dirty="0" smtClean="0"/>
              <a:t>i-2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0390" y="5981290"/>
            <a:ext cx="1383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(state)</a:t>
            </a:r>
            <a:endParaRPr lang="en-US" sz="3600" dirty="0"/>
          </a:p>
        </p:txBody>
      </p:sp>
      <p:sp>
        <p:nvSpPr>
          <p:cNvPr id="41" name="TextBox 40"/>
          <p:cNvSpPr txBox="1"/>
          <p:nvPr/>
        </p:nvSpPr>
        <p:spPr>
          <a:xfrm>
            <a:off x="8090795" y="1273400"/>
            <a:ext cx="2368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(transition) </a:t>
            </a:r>
            <a:endParaRPr lang="en-US" sz="3600" dirty="0"/>
          </a:p>
        </p:txBody>
      </p:sp>
      <p:sp>
        <p:nvSpPr>
          <p:cNvPr id="42" name="TextBox 41"/>
          <p:cNvSpPr txBox="1"/>
          <p:nvPr/>
        </p:nvSpPr>
        <p:spPr>
          <a:xfrm>
            <a:off x="7438728" y="2265275"/>
            <a:ext cx="21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Equivalent</a:t>
            </a:r>
          </a:p>
          <a:p>
            <a:r>
              <a:rPr lang="en-US" sz="3600" dirty="0" smtClean="0"/>
              <a:t>to </a:t>
            </a:r>
            <a:r>
              <a:rPr lang="en-US" sz="3600" dirty="0" err="1"/>
              <a:t>p</a:t>
            </a:r>
            <a:r>
              <a:rPr lang="en-US" sz="3600" dirty="0" err="1" smtClean="0"/>
              <a:t>FSA</a:t>
            </a:r>
            <a:r>
              <a:rPr lang="en-US" sz="3600" dirty="0" smtClean="0"/>
              <a:t>!</a:t>
            </a:r>
            <a:endParaRPr lang="en-US" sz="3600" dirty="0"/>
          </a:p>
        </p:txBody>
      </p:sp>
      <p:sp>
        <p:nvSpPr>
          <p:cNvPr id="43" name="TextBox 42"/>
          <p:cNvSpPr txBox="1"/>
          <p:nvPr/>
        </p:nvSpPr>
        <p:spPr>
          <a:xfrm>
            <a:off x="7419996" y="3517228"/>
            <a:ext cx="44868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|</a:t>
            </a:r>
            <a:r>
              <a:rPr lang="en-US" sz="3600" dirty="0" smtClean="0"/>
              <a:t>V|</a:t>
            </a:r>
            <a:r>
              <a:rPr lang="en-US" sz="3600" baseline="30000" dirty="0" smtClean="0"/>
              <a:t>n-1</a:t>
            </a:r>
            <a:r>
              <a:rPr lang="en-US" sz="3600" dirty="0" smtClean="0"/>
              <a:t> </a:t>
            </a:r>
            <a:r>
              <a:rPr lang="en-US" sz="3600" dirty="0" smtClean="0"/>
              <a:t>unique</a:t>
            </a:r>
            <a:endParaRPr lang="en-US" sz="3600" dirty="0" smtClean="0"/>
          </a:p>
          <a:p>
            <a:r>
              <a:rPr lang="en-US" sz="3600" dirty="0" smtClean="0"/>
              <a:t>hidden vectors = states</a:t>
            </a:r>
            <a:endParaRPr lang="en-US" sz="3600" dirty="0"/>
          </a:p>
        </p:txBody>
      </p:sp>
      <p:sp>
        <p:nvSpPr>
          <p:cNvPr id="44" name="TextBox 43"/>
          <p:cNvSpPr txBox="1"/>
          <p:nvPr/>
        </p:nvSpPr>
        <p:spPr>
          <a:xfrm>
            <a:off x="7419996" y="4787268"/>
            <a:ext cx="4739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Each state has transition</a:t>
            </a:r>
          </a:p>
          <a:p>
            <a:r>
              <a:rPr lang="en-US" sz="3600" dirty="0" smtClean="0"/>
              <a:t>to |V| states</a:t>
            </a:r>
            <a:endParaRPr lang="en-US" sz="3600" dirty="0"/>
          </a:p>
        </p:txBody>
      </p:sp>
      <p:cxnSp>
        <p:nvCxnSpPr>
          <p:cNvPr id="45" name="Straight Arrow Connector 44"/>
          <p:cNvCxnSpPr/>
          <p:nvPr/>
        </p:nvCxnSpPr>
        <p:spPr>
          <a:xfrm flipV="1">
            <a:off x="4174836" y="4757160"/>
            <a:ext cx="0" cy="4336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862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0" grpId="0"/>
      <p:bldP spid="41" grpId="0"/>
      <p:bldP spid="42" grpId="0"/>
      <p:bldP spid="43" grpId="0"/>
      <p:bldP spid="44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838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 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-144993" y="5536813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For a Feed-Forward model, </a:t>
            </a:r>
          </a:p>
          <a:p>
            <a:pPr algn="ctr"/>
            <a:r>
              <a:rPr lang="en-US" sz="3600" dirty="0" smtClean="0"/>
              <a:t>next step is to change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 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771558" y="98894"/>
            <a:ext cx="74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smtClean="0"/>
              <a:t>h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46" name="TextBox 45"/>
          <p:cNvSpPr txBox="1"/>
          <p:nvPr/>
        </p:nvSpPr>
        <p:spPr>
          <a:xfrm>
            <a:off x="5013057" y="5521198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What if the hidden layer</a:t>
            </a:r>
          </a:p>
          <a:p>
            <a:pPr algn="ctr"/>
            <a:r>
              <a:rPr lang="en-US" sz="3600" dirty="0" smtClean="0"/>
              <a:t>was also part of the input?</a:t>
            </a:r>
          </a:p>
        </p:txBody>
      </p:sp>
    </p:spTree>
    <p:extLst>
      <p:ext uri="{BB962C8B-B14F-4D97-AF65-F5344CB8AC3E}">
        <p14:creationId xmlns:p14="http://schemas.microsoft.com/office/powerpoint/2010/main" val="183099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5" grpId="0"/>
      <p:bldP spid="4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26742</TotalTime>
  <Words>7621</Words>
  <Application>Microsoft Macintosh PowerPoint</Application>
  <PresentationFormat>Widescreen</PresentationFormat>
  <Paragraphs>1161</Paragraphs>
  <Slides>114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20" baseType="lpstr">
      <vt:lpstr>Calibri</vt:lpstr>
      <vt:lpstr>Calibri Light</vt:lpstr>
      <vt:lpstr>Cambria Math</vt:lpstr>
      <vt:lpstr>Mangal</vt:lpstr>
      <vt:lpstr>Arial</vt:lpstr>
      <vt:lpstr>Office Theme</vt:lpstr>
      <vt:lpstr>Lecture 10-12: Language Models </vt:lpstr>
      <vt:lpstr>Quiz 1</vt:lpstr>
      <vt:lpstr>Quiz 2</vt:lpstr>
      <vt:lpstr>Please turn your homework ...</vt:lpstr>
      <vt:lpstr>Probability of a sentence; P(s)</vt:lpstr>
      <vt:lpstr>Language Models in NLP</vt:lpstr>
      <vt:lpstr>Use of Language Models: Spelling Correction</vt:lpstr>
      <vt:lpstr>Use of Language Models: Speech Recognition</vt:lpstr>
      <vt:lpstr>Use of Language Models: Machine Translation</vt:lpstr>
      <vt:lpstr>LMs for Prediction</vt:lpstr>
      <vt:lpstr>Noisy Channel Model</vt:lpstr>
      <vt:lpstr>But How To Estimate These Probabilities?</vt:lpstr>
      <vt:lpstr>Bit of Notation: Random Variables</vt:lpstr>
      <vt:lpstr>Probability of a word sequence</vt:lpstr>
      <vt:lpstr>Maximum Likelihood Estimation?</vt:lpstr>
      <vt:lpstr>Sparse Data and MLE</vt:lpstr>
      <vt:lpstr>Independence (Markov) Assumption</vt:lpstr>
      <vt:lpstr>Independence (Markov) Assumption</vt:lpstr>
      <vt:lpstr>Estimating Trigram Conditional Probabilities</vt:lpstr>
      <vt:lpstr>Example from Moby Dick corpus</vt:lpstr>
      <vt:lpstr>Trigram model summary</vt:lpstr>
      <vt:lpstr>Midterm Info</vt:lpstr>
      <vt:lpstr>Who is Where?</vt:lpstr>
      <vt:lpstr>Midterm Logistics</vt:lpstr>
      <vt:lpstr>What's On The Exam?</vt:lpstr>
      <vt:lpstr>What's On The Exam</vt:lpstr>
      <vt:lpstr>Practical details (I)</vt:lpstr>
      <vt:lpstr>Beginning / end of sequence</vt:lpstr>
      <vt:lpstr>Beginning/end of sequence</vt:lpstr>
      <vt:lpstr>Practical details (II)</vt:lpstr>
      <vt:lpstr>Interim Summary: N-gram probabilities</vt:lpstr>
      <vt:lpstr>Interim Summary: Language Models</vt:lpstr>
      <vt:lpstr>Quiz 3</vt:lpstr>
      <vt:lpstr>Two Types of Evaluation in NLP</vt:lpstr>
      <vt:lpstr>Intrinsically Evaluating a Language Model</vt:lpstr>
      <vt:lpstr>Idea: Model should give high probability to an unseen corpus</vt:lpstr>
      <vt:lpstr>Resolving Some Problems</vt:lpstr>
      <vt:lpstr>Example</vt:lpstr>
      <vt:lpstr>Intrinsic Evaluation Big Picture</vt:lpstr>
      <vt:lpstr>Sparse data, again</vt:lpstr>
      <vt:lpstr>Add-1 (Laplace) and Add-α (Lidstone) Smoothing Again</vt:lpstr>
      <vt:lpstr>Dealing with unknown vocabulary</vt:lpstr>
      <vt:lpstr>Remaining Problem</vt:lpstr>
      <vt:lpstr>Remaining Problem</vt:lpstr>
      <vt:lpstr>Backoff</vt:lpstr>
      <vt:lpstr>Simple Interpolation</vt:lpstr>
      <vt:lpstr>Better Interpolation</vt:lpstr>
      <vt:lpstr>State-of-the-art Smoothing</vt:lpstr>
      <vt:lpstr>Ngram LM as FSA</vt:lpstr>
      <vt:lpstr>Quiz 4</vt:lpstr>
      <vt:lpstr>Quiz 5</vt:lpstr>
      <vt:lpstr>Other Approaches To Language Modeling</vt:lpstr>
      <vt:lpstr>Other Approaches To Language Modeling</vt:lpstr>
      <vt:lpstr>Other Approaches To Language Modeling</vt:lpstr>
      <vt:lpstr>Adding Hidden Information</vt:lpstr>
      <vt:lpstr>Feature-Based LM</vt:lpstr>
      <vt:lpstr>PowerPoint Presentation</vt:lpstr>
      <vt:lpstr>PowerPoint Presentation</vt:lpstr>
      <vt:lpstr>Linear models can only separate linearly</vt:lpstr>
      <vt:lpstr>This May Seem Like A Weird Aside!</vt:lpstr>
      <vt:lpstr>Solving the XOR problem</vt:lpstr>
      <vt:lpstr>Mapping into a new space</vt:lpstr>
      <vt:lpstr>New ('hidden') space to output space</vt:lpstr>
      <vt:lpstr>Another way of looking at these matrices</vt:lpstr>
      <vt:lpstr>Quiz 6</vt:lpstr>
      <vt:lpstr>Quiz 7</vt:lpstr>
      <vt:lpstr>Announcements</vt:lpstr>
      <vt:lpstr>Midterm Info</vt:lpstr>
      <vt:lpstr>Backoff Bigram LM as FSA</vt:lpstr>
      <vt:lpstr>Backoff Bigram LM as FSA</vt:lpstr>
      <vt:lpstr>Backoff Bigram LM as FSA</vt:lpstr>
      <vt:lpstr>Backoff Bigram LM as FSA</vt:lpstr>
      <vt:lpstr>Backoff Bigram LM as FSA</vt:lpstr>
      <vt:lpstr>Backoff Bigram LM as FSA</vt:lpstr>
      <vt:lpstr>What Has This To Do With Language Models?</vt:lpstr>
      <vt:lpstr>What Has This To Do With Language Models?</vt:lpstr>
      <vt:lpstr>PowerPoint Presentation</vt:lpstr>
      <vt:lpstr>PowerPoint Presentation</vt:lpstr>
      <vt:lpstr>Aside: Softmax</vt:lpstr>
      <vt:lpstr>Max and softmax functions</vt:lpstr>
      <vt:lpstr>Softmax vs softmax activation</vt:lpstr>
      <vt:lpstr>Softmax vs softmax activation</vt:lpstr>
      <vt:lpstr>Quiz 8</vt:lpstr>
      <vt:lpstr>Quiz 9</vt:lpstr>
      <vt:lpstr>How Do We Set The Weights?</vt:lpstr>
      <vt:lpstr>PowerPoint Presentation</vt:lpstr>
      <vt:lpstr>Training Setup</vt:lpstr>
      <vt:lpstr>Loss</vt:lpstr>
      <vt:lpstr>Back to the Ugly Graph</vt:lpstr>
      <vt:lpstr>Making differentiable</vt:lpstr>
      <vt:lpstr>Differentiating</vt:lpstr>
      <vt:lpstr>Good News: You don't really have to worry about it!</vt:lpstr>
      <vt:lpstr>What Should We Connect? What Features Should We Use?</vt:lpstr>
      <vt:lpstr>PowerPoint Presentation</vt:lpstr>
      <vt:lpstr>Updates</vt:lpstr>
      <vt:lpstr>PowerPoint Presentation</vt:lpstr>
      <vt:lpstr>FF Neural LMs: Very competitive!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RNN LMs: Even More Competitive!</vt:lpstr>
      <vt:lpstr>RNN Notes</vt:lpstr>
      <vt:lpstr>'Unreasonable Effectiveness of RNNs'</vt:lpstr>
      <vt:lpstr>Shakespeare</vt:lpstr>
      <vt:lpstr>Wikipedia</vt:lpstr>
      <vt:lpstr>LaTeX (They had to fix some compile bugs)</vt:lpstr>
      <vt:lpstr>Unix Source Code</vt:lpstr>
      <vt:lpstr>Other generators people tried</vt:lpstr>
      <vt:lpstr>LM Summary</vt:lpstr>
      <vt:lpstr>LogReg vs. FF Neural example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Microsoft Office User</cp:lastModifiedBy>
  <cp:revision>206</cp:revision>
  <cp:lastPrinted>2017-10-03T23:26:22Z</cp:lastPrinted>
  <dcterms:created xsi:type="dcterms:W3CDTF">2017-09-12T00:53:53Z</dcterms:created>
  <dcterms:modified xsi:type="dcterms:W3CDTF">2017-12-04T00:43:12Z</dcterms:modified>
</cp:coreProperties>
</file>